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51" r:id="rId1"/>
  </p:sldMasterIdLst>
  <p:notesMasterIdLst>
    <p:notesMasterId r:id="rId16"/>
  </p:notesMasterIdLst>
  <p:handoutMasterIdLst>
    <p:handoutMasterId r:id="rId17"/>
  </p:handoutMasterIdLst>
  <p:sldIdLst>
    <p:sldId id="256" r:id="rId2"/>
    <p:sldId id="327" r:id="rId3"/>
    <p:sldId id="298" r:id="rId4"/>
    <p:sldId id="318" r:id="rId5"/>
    <p:sldId id="325" r:id="rId6"/>
    <p:sldId id="326" r:id="rId7"/>
    <p:sldId id="300" r:id="rId8"/>
    <p:sldId id="301" r:id="rId9"/>
    <p:sldId id="328" r:id="rId10"/>
    <p:sldId id="324" r:id="rId11"/>
    <p:sldId id="329" r:id="rId12"/>
    <p:sldId id="330" r:id="rId13"/>
    <p:sldId id="331" r:id="rId14"/>
    <p:sldId id="332" r:id="rId15"/>
  </p:sldIdLst>
  <p:sldSz cx="9144000" cy="6858000" type="screen4x3"/>
  <p:notesSz cx="7010400" cy="9296400"/>
  <p:embeddedFontLst>
    <p:embeddedFont>
      <p:font typeface="Papyrus" pitchFamily="66" charset="0"/>
      <p:regular r:id="rId18"/>
    </p:embeddedFont>
    <p:embeddedFont>
      <p:font typeface="Times" pitchFamily="18" charset="0"/>
      <p:regular r:id="rId19"/>
      <p:bold r:id="rId20"/>
      <p:italic r:id="rId21"/>
      <p:boldItalic r:id="rId22"/>
    </p:embeddedFont>
    <p:embeddedFont>
      <p:font typeface="Calibri" pitchFamily="34" charset="0"/>
      <p:regular r:id="rId23"/>
      <p:bold r:id="rId24"/>
      <p:italic r:id="rId25"/>
      <p:boldItalic r:id="rId26"/>
    </p:embeddedFont>
  </p:embeddedFontLst>
  <p:defaultTextStyle>
    <a:defPPr>
      <a:defRPr lang="en-US"/>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97" d="100"/>
          <a:sy n="97" d="100"/>
        </p:scale>
        <p:origin x="-114"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GB"/>
          </a:p>
        </p:txBody>
      </p:sp>
      <p:sp>
        <p:nvSpPr>
          <p:cNvPr id="48131"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GB"/>
          </a:p>
        </p:txBody>
      </p:sp>
      <p:sp>
        <p:nvSpPr>
          <p:cNvPr id="48132"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GB"/>
          </a:p>
        </p:txBody>
      </p:sp>
      <p:sp>
        <p:nvSpPr>
          <p:cNvPr id="48133"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DB1E43F5-0ACC-49B2-85D3-29C0122A3112}" type="slidenum">
              <a:rPr lang="en-GB"/>
              <a:pPr>
                <a:defRPr/>
              </a:pPr>
              <a:t>‹#›</a:t>
            </a:fld>
            <a:endParaRPr lang="en-GB"/>
          </a:p>
        </p:txBody>
      </p:sp>
    </p:spTree>
    <p:extLst>
      <p:ext uri="{BB962C8B-B14F-4D97-AF65-F5344CB8AC3E}">
        <p14:creationId xmlns:p14="http://schemas.microsoft.com/office/powerpoint/2010/main" val="25145770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vl1pPr>
          </a:lstStyle>
          <a:p>
            <a:pPr>
              <a:defRPr/>
            </a:pPr>
            <a:endParaRPr lang="en-GB"/>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a:defRPr sz="1200"/>
            </a:lvl1pPr>
          </a:lstStyle>
          <a:p>
            <a:pPr>
              <a:defRPr/>
            </a:pPr>
            <a:fld id="{75DA27F9-1387-4903-8F9E-CC796282847D}" type="datetimeFigureOut">
              <a:rPr lang="en-GB"/>
              <a:pPr>
                <a:defRPr/>
              </a:pPr>
              <a:t>04/12/2011</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GB"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a:defRPr sz="1200"/>
            </a:lvl1pPr>
          </a:lstStyle>
          <a:p>
            <a:pPr>
              <a:defRPr/>
            </a:pPr>
            <a:fld id="{C92AB5AF-3395-4A63-9B04-4F8539907608}" type="slidenum">
              <a:rPr lang="en-GB"/>
              <a:pPr>
                <a:defRPr/>
              </a:pPr>
              <a:t>‹#›</a:t>
            </a:fld>
            <a:endParaRPr lang="en-GB"/>
          </a:p>
        </p:txBody>
      </p:sp>
    </p:spTree>
    <p:extLst>
      <p:ext uri="{BB962C8B-B14F-4D97-AF65-F5344CB8AC3E}">
        <p14:creationId xmlns:p14="http://schemas.microsoft.com/office/powerpoint/2010/main" val="38674511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C92AB5AF-3395-4A63-9B04-4F8539907608}" type="slidenum">
              <a:rPr lang="en-GB" smtClean="0"/>
              <a:pPr>
                <a:defRPr/>
              </a:pPr>
              <a:t>7</a:t>
            </a:fld>
            <a:endParaRPr lang="en-GB"/>
          </a:p>
        </p:txBody>
      </p:sp>
    </p:spTree>
    <p:extLst>
      <p:ext uri="{BB962C8B-B14F-4D97-AF65-F5344CB8AC3E}">
        <p14:creationId xmlns:p14="http://schemas.microsoft.com/office/powerpoint/2010/main" val="2497989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Pr>
        <a:solidFill>
          <a:schemeClr val="tx1"/>
        </a:solidFill>
        <a:effectLst/>
      </p:bgPr>
    </p:bg>
    <p:spTree>
      <p:nvGrpSpPr>
        <p:cNvPr id="1" name=""/>
        <p:cNvGrpSpPr/>
        <p:nvPr/>
      </p:nvGrpSpPr>
      <p:grpSpPr>
        <a:xfrm>
          <a:off x="0" y="0"/>
          <a:ext cx="0" cy="0"/>
          <a:chOff x="0" y="0"/>
          <a:chExt cx="0" cy="0"/>
        </a:xfrm>
      </p:grpSpPr>
      <p:pic>
        <p:nvPicPr>
          <p:cNvPr id="4" name="Picture 7" descr="christcup copy.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50825" y="0"/>
            <a:ext cx="4022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ctrTitle"/>
          </p:nvPr>
        </p:nvSpPr>
        <p:spPr>
          <a:xfrm>
            <a:off x="4211960" y="990600"/>
            <a:ext cx="4246240" cy="2222376"/>
          </a:xfrm>
        </p:spPr>
        <p:txBody>
          <a:bodyPr/>
          <a:lstStyle>
            <a:lvl1pPr>
              <a:defRPr>
                <a:latin typeface="Times New Roman" pitchFamily="18" charset="0"/>
                <a:cs typeface="Times New Roman" pitchFamily="18" charset="0"/>
              </a:defRPr>
            </a:lvl1pPr>
          </a:lstStyle>
          <a:p>
            <a:r>
              <a:rPr lang="en-US" dirty="0"/>
              <a:t>Click to edit Master title style</a:t>
            </a:r>
          </a:p>
        </p:txBody>
      </p:sp>
      <p:sp>
        <p:nvSpPr>
          <p:cNvPr id="1028" name="Rectangle 4"/>
          <p:cNvSpPr>
            <a:spLocks noGrp="1" noChangeArrowheads="1"/>
          </p:cNvSpPr>
          <p:nvPr>
            <p:ph type="subTitle" idx="1"/>
          </p:nvPr>
        </p:nvSpPr>
        <p:spPr>
          <a:xfrm>
            <a:off x="4283968" y="3886200"/>
            <a:ext cx="4176464" cy="1752600"/>
          </a:xfrm>
        </p:spPr>
        <p:txBody>
          <a:bodyPr/>
          <a:lstStyle>
            <a:lvl1pPr marL="0" indent="0" algn="ctr">
              <a:buFontTx/>
              <a:buNone/>
              <a:defRPr>
                <a:latin typeface="Arial" pitchFamily="34" charset="0"/>
                <a:cs typeface="Arial" pitchFamily="34" charset="0"/>
              </a:defRPr>
            </a:lvl1pPr>
          </a:lstStyle>
          <a:p>
            <a:r>
              <a:rPr lang="en-US" dirty="0"/>
              <a:t>Click to edit Master subtitle style</a:t>
            </a:r>
          </a:p>
        </p:txBody>
      </p:sp>
    </p:spTree>
    <p:extLst>
      <p:ext uri="{BB962C8B-B14F-4D97-AF65-F5344CB8AC3E}">
        <p14:creationId xmlns:p14="http://schemas.microsoft.com/office/powerpoint/2010/main" val="2895089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8114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609600"/>
            <a:ext cx="1562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09800" y="609600"/>
            <a:ext cx="4533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46558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55776" y="609600"/>
            <a:ext cx="5902424" cy="1143000"/>
          </a:xfrm>
        </p:spPr>
        <p:txBody>
          <a:bodyPr/>
          <a:lstStyle>
            <a:lvl1pPr>
              <a:defRPr b="1">
                <a:solidFill>
                  <a:schemeClr val="bg2">
                    <a:lumMod val="75000"/>
                    <a:lumOff val="25000"/>
                  </a:schemeClr>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2555776" y="1981200"/>
            <a:ext cx="5902424" cy="4114800"/>
          </a:xfrm>
        </p:spPr>
        <p:txBody>
          <a:bodyPr/>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015941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24002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09800" y="1981200"/>
            <a:ext cx="3048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10200" y="1981200"/>
            <a:ext cx="3048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1357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07341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81677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591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5338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78214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026" name="Picture 5" descr="christcup copy.jpg"/>
          <p:cNvPicPr>
            <a:picLocks noChangeAspect="1"/>
          </p:cNvPicPr>
          <p:nvPr userDrawn="1"/>
        </p:nvPicPr>
        <p:blipFill>
          <a:blip r:embed="rId13" cstate="print">
            <a:extLst>
              <a:ext uri="{28A0092B-C50C-407E-A947-70E740481C1C}">
                <a14:useLocalDpi xmlns:a14="http://schemas.microsoft.com/office/drawing/2010/main" val="0"/>
              </a:ext>
            </a:extLst>
          </a:blip>
          <a:srcRect l="48366"/>
          <a:stretch>
            <a:fillRect/>
          </a:stretch>
        </p:blipFill>
        <p:spPr bwMode="auto">
          <a:xfrm>
            <a:off x="0" y="0"/>
            <a:ext cx="2076450" cy="6858000"/>
          </a:xfrm>
          <a:prstGeom prst="rect">
            <a:avLst/>
          </a:prstGeom>
          <a:noFill/>
          <a:ln>
            <a:noFill/>
          </a:ln>
          <a:effectLst>
            <a:outerShdw sx="999" sy="999"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2209800" y="609600"/>
            <a:ext cx="6248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09800" y="1981200"/>
            <a:ext cx="6248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userDrawn="1"/>
        </p:nvSpPr>
        <p:spPr bwMode="auto">
          <a:xfrm>
            <a:off x="0" y="0"/>
            <a:ext cx="2051050" cy="6858000"/>
          </a:xfrm>
          <a:prstGeom prst="rect">
            <a:avLst/>
          </a:prstGeom>
          <a:solidFill>
            <a:schemeClr val="bg2">
              <a:lumMod val="65000"/>
              <a:lumOff val="35000"/>
              <a:alpha val="40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Tree>
  </p:cSld>
  <p:clrMap bg1="dk2" tx1="lt1" bg2="dk1" tx2="lt2" accent1="accent1" accent2="accent2" accent3="accent3" accent4="accent4" accent5="accent5" accent6="accent6" hlink="hlink" folHlink="folHlink"/>
  <p:sldLayoutIdLst>
    <p:sldLayoutId id="2147483782"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595959"/>
          </a:solidFill>
          <a:latin typeface="Times New Roman" pitchFamily="18" charset="0"/>
          <a:ea typeface="+mj-ea"/>
          <a:cs typeface="Times New Roman" pitchFamily="18" charset="0"/>
        </a:defRPr>
      </a:lvl1pPr>
      <a:lvl2pPr algn="ctr" rtl="0" eaLnBrk="0" fontAlgn="base" hangingPunct="0">
        <a:spcBef>
          <a:spcPct val="0"/>
        </a:spcBef>
        <a:spcAft>
          <a:spcPct val="0"/>
        </a:spcAft>
        <a:defRPr sz="4400">
          <a:solidFill>
            <a:srgbClr val="595959"/>
          </a:solidFill>
          <a:latin typeface="Times New Roman" pitchFamily="18" charset="0"/>
          <a:cs typeface="Times New Roman" pitchFamily="18" charset="0"/>
        </a:defRPr>
      </a:lvl2pPr>
      <a:lvl3pPr algn="ctr" rtl="0" eaLnBrk="0" fontAlgn="base" hangingPunct="0">
        <a:spcBef>
          <a:spcPct val="0"/>
        </a:spcBef>
        <a:spcAft>
          <a:spcPct val="0"/>
        </a:spcAft>
        <a:defRPr sz="4400">
          <a:solidFill>
            <a:srgbClr val="595959"/>
          </a:solidFill>
          <a:latin typeface="Times New Roman" pitchFamily="18" charset="0"/>
          <a:cs typeface="Times New Roman" pitchFamily="18" charset="0"/>
        </a:defRPr>
      </a:lvl3pPr>
      <a:lvl4pPr algn="ctr" rtl="0" eaLnBrk="0" fontAlgn="base" hangingPunct="0">
        <a:spcBef>
          <a:spcPct val="0"/>
        </a:spcBef>
        <a:spcAft>
          <a:spcPct val="0"/>
        </a:spcAft>
        <a:defRPr sz="4400">
          <a:solidFill>
            <a:srgbClr val="595959"/>
          </a:solidFill>
          <a:latin typeface="Times New Roman" pitchFamily="18" charset="0"/>
          <a:cs typeface="Times New Roman" pitchFamily="18" charset="0"/>
        </a:defRPr>
      </a:lvl4pPr>
      <a:lvl5pPr algn="ctr" rtl="0" eaLnBrk="0" fontAlgn="base" hangingPunct="0">
        <a:spcBef>
          <a:spcPct val="0"/>
        </a:spcBef>
        <a:spcAft>
          <a:spcPct val="0"/>
        </a:spcAft>
        <a:defRPr sz="4400">
          <a:solidFill>
            <a:srgbClr val="595959"/>
          </a:solidFill>
          <a:latin typeface="Times New Roman" pitchFamily="18" charset="0"/>
          <a:cs typeface="Times New Roman" pitchFamily="18" charset="0"/>
        </a:defRPr>
      </a:lvl5pPr>
      <a:lvl6pPr marL="457200" algn="ctr" rtl="0" fontAlgn="base">
        <a:spcBef>
          <a:spcPct val="0"/>
        </a:spcBef>
        <a:spcAft>
          <a:spcPct val="0"/>
        </a:spcAft>
        <a:defRPr sz="4400">
          <a:solidFill>
            <a:schemeClr val="accent2"/>
          </a:solidFill>
          <a:latin typeface="Papyrus" charset="0"/>
        </a:defRPr>
      </a:lvl6pPr>
      <a:lvl7pPr marL="914400" algn="ctr" rtl="0" fontAlgn="base">
        <a:spcBef>
          <a:spcPct val="0"/>
        </a:spcBef>
        <a:spcAft>
          <a:spcPct val="0"/>
        </a:spcAft>
        <a:defRPr sz="4400">
          <a:solidFill>
            <a:schemeClr val="accent2"/>
          </a:solidFill>
          <a:latin typeface="Papyrus" charset="0"/>
        </a:defRPr>
      </a:lvl7pPr>
      <a:lvl8pPr marL="1371600" algn="ctr" rtl="0" fontAlgn="base">
        <a:spcBef>
          <a:spcPct val="0"/>
        </a:spcBef>
        <a:spcAft>
          <a:spcPct val="0"/>
        </a:spcAft>
        <a:defRPr sz="4400">
          <a:solidFill>
            <a:schemeClr val="accent2"/>
          </a:solidFill>
          <a:latin typeface="Papyrus" charset="0"/>
        </a:defRPr>
      </a:lvl8pPr>
      <a:lvl9pPr marL="1828800" algn="ctr" rtl="0" fontAlgn="base">
        <a:spcBef>
          <a:spcPct val="0"/>
        </a:spcBef>
        <a:spcAft>
          <a:spcPct val="0"/>
        </a:spcAft>
        <a:defRPr sz="4400">
          <a:solidFill>
            <a:schemeClr val="accent2"/>
          </a:solidFill>
          <a:latin typeface="Papyrus" charset="0"/>
        </a:defRPr>
      </a:lvl9pPr>
    </p:titleStyle>
    <p:bodyStyle>
      <a:lvl1pPr marL="342900" indent="-342900" algn="l" rtl="0" eaLnBrk="0" fontAlgn="base" hangingPunct="0">
        <a:spcBef>
          <a:spcPct val="20000"/>
        </a:spcBef>
        <a:spcAft>
          <a:spcPct val="0"/>
        </a:spcAft>
        <a:buChar char="•"/>
        <a:defRPr sz="3200">
          <a:solidFill>
            <a:srgbClr val="404040"/>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Times"/>
        <a:buChar char="•"/>
        <a:defRPr sz="2800">
          <a:solidFill>
            <a:srgbClr val="404040"/>
          </a:solidFill>
          <a:latin typeface="Arial" pitchFamily="34" charset="0"/>
          <a:cs typeface="Arial" pitchFamily="34" charset="0"/>
        </a:defRPr>
      </a:lvl2pPr>
      <a:lvl3pPr marL="1143000" indent="-228600" algn="l" rtl="0" eaLnBrk="0" fontAlgn="base" hangingPunct="0">
        <a:spcBef>
          <a:spcPct val="20000"/>
        </a:spcBef>
        <a:spcAft>
          <a:spcPct val="0"/>
        </a:spcAft>
        <a:buChar char="•"/>
        <a:defRPr sz="2400">
          <a:solidFill>
            <a:srgbClr val="404040"/>
          </a:solidFill>
          <a:latin typeface="Arial" pitchFamily="34" charset="0"/>
          <a:cs typeface="Arial" pitchFamily="34" charset="0"/>
        </a:defRPr>
      </a:lvl3pPr>
      <a:lvl4pPr marL="1600200" indent="-228600" algn="l" rtl="0" eaLnBrk="0" fontAlgn="base" hangingPunct="0">
        <a:spcBef>
          <a:spcPct val="20000"/>
        </a:spcBef>
        <a:spcAft>
          <a:spcPct val="0"/>
        </a:spcAft>
        <a:buChar char="o"/>
        <a:defRPr sz="2000">
          <a:solidFill>
            <a:srgbClr val="404040"/>
          </a:solidFill>
          <a:latin typeface="Arial" pitchFamily="34" charset="0"/>
          <a:cs typeface="Arial" pitchFamily="34" charset="0"/>
        </a:defRPr>
      </a:lvl4pPr>
      <a:lvl5pPr marL="2057400" indent="-228600" algn="l" rtl="0" eaLnBrk="0" fontAlgn="base" hangingPunct="0">
        <a:spcBef>
          <a:spcPct val="20000"/>
        </a:spcBef>
        <a:spcAft>
          <a:spcPct val="0"/>
        </a:spcAft>
        <a:buFont typeface="Times"/>
        <a:buChar char="•"/>
        <a:defRPr sz="2000">
          <a:solidFill>
            <a:srgbClr val="404040"/>
          </a:solidFill>
          <a:latin typeface="Arial" pitchFamily="34" charset="0"/>
          <a:cs typeface="Arial" pitchFamily="34" charset="0"/>
        </a:defRPr>
      </a:lvl5pPr>
      <a:lvl6pPr marL="2514600" indent="-228600" algn="l" rtl="0" fontAlgn="base">
        <a:spcBef>
          <a:spcPct val="20000"/>
        </a:spcBef>
        <a:spcAft>
          <a:spcPct val="0"/>
        </a:spcAft>
        <a:buFont typeface="Times"/>
        <a:buChar char="•"/>
        <a:defRPr sz="2000">
          <a:solidFill>
            <a:schemeClr val="accent1"/>
          </a:solidFill>
          <a:latin typeface="+mn-lt"/>
        </a:defRPr>
      </a:lvl6pPr>
      <a:lvl7pPr marL="2971800" indent="-228600" algn="l" rtl="0" fontAlgn="base">
        <a:spcBef>
          <a:spcPct val="20000"/>
        </a:spcBef>
        <a:spcAft>
          <a:spcPct val="0"/>
        </a:spcAft>
        <a:buFont typeface="Times"/>
        <a:buChar char="•"/>
        <a:defRPr sz="2000">
          <a:solidFill>
            <a:schemeClr val="accent1"/>
          </a:solidFill>
          <a:latin typeface="+mn-lt"/>
        </a:defRPr>
      </a:lvl7pPr>
      <a:lvl8pPr marL="3429000" indent="-228600" algn="l" rtl="0" fontAlgn="base">
        <a:spcBef>
          <a:spcPct val="20000"/>
        </a:spcBef>
        <a:spcAft>
          <a:spcPct val="0"/>
        </a:spcAft>
        <a:buFont typeface="Times"/>
        <a:buChar char="•"/>
        <a:defRPr sz="2000">
          <a:solidFill>
            <a:schemeClr val="accent1"/>
          </a:solidFill>
          <a:latin typeface="+mn-lt"/>
        </a:defRPr>
      </a:lvl8pPr>
      <a:lvl9pPr marL="3886200" indent="-228600" algn="l" rtl="0" fontAlgn="base">
        <a:spcBef>
          <a:spcPct val="20000"/>
        </a:spcBef>
        <a:spcAft>
          <a:spcPct val="0"/>
        </a:spcAft>
        <a:buFont typeface="Times"/>
        <a:buChar char="•"/>
        <a:defRPr sz="2000">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vimeo.com/2541806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4211638" y="990600"/>
            <a:ext cx="4246562" cy="2222500"/>
          </a:xfrm>
        </p:spPr>
        <p:txBody>
          <a:bodyPr/>
          <a:lstStyle/>
          <a:p>
            <a:pPr eaLnBrk="1" hangingPunct="1"/>
            <a:r>
              <a:rPr lang="en-GB" b="1" smtClean="0"/>
              <a:t>Introducing the </a:t>
            </a:r>
            <a:br>
              <a:rPr lang="en-GB" b="1" smtClean="0"/>
            </a:br>
            <a:r>
              <a:rPr lang="en-GB" b="1" smtClean="0"/>
              <a:t>new edition  </a:t>
            </a:r>
            <a:br>
              <a:rPr lang="en-GB" b="1" smtClean="0"/>
            </a:br>
            <a:r>
              <a:rPr lang="en-GB" b="1" smtClean="0"/>
              <a:t>of the Roman Missal</a:t>
            </a:r>
          </a:p>
        </p:txBody>
      </p:sp>
      <p:sp>
        <p:nvSpPr>
          <p:cNvPr id="3075" name="Subtitle 3"/>
          <p:cNvSpPr>
            <a:spLocks noGrp="1"/>
          </p:cNvSpPr>
          <p:nvPr>
            <p:ph type="subTitle" idx="1"/>
          </p:nvPr>
        </p:nvSpPr>
        <p:spPr>
          <a:xfrm>
            <a:off x="4284663" y="3886200"/>
            <a:ext cx="4175125" cy="1752600"/>
          </a:xfrm>
        </p:spPr>
        <p:txBody>
          <a:bodyPr/>
          <a:lstStyle/>
          <a:p>
            <a:endParaRPr lang="en-CA"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ctrTitle"/>
          </p:nvPr>
        </p:nvSpPr>
        <p:spPr>
          <a:xfrm>
            <a:off x="3563888" y="630436"/>
            <a:ext cx="4246563" cy="2222500"/>
          </a:xfrm>
        </p:spPr>
        <p:txBody>
          <a:bodyPr/>
          <a:lstStyle/>
          <a:p>
            <a:r>
              <a:rPr lang="en-CA" sz="7200" dirty="0" smtClean="0"/>
              <a:t>Scripture Scavenger Hunt</a:t>
            </a:r>
          </a:p>
        </p:txBody>
      </p:sp>
      <p:sp>
        <p:nvSpPr>
          <p:cNvPr id="3" name="TextBox 2"/>
          <p:cNvSpPr txBox="1"/>
          <p:nvPr/>
        </p:nvSpPr>
        <p:spPr>
          <a:xfrm>
            <a:off x="4139952" y="3573016"/>
            <a:ext cx="4752528" cy="2677656"/>
          </a:xfrm>
          <a:prstGeom prst="rect">
            <a:avLst/>
          </a:prstGeom>
          <a:noFill/>
        </p:spPr>
        <p:txBody>
          <a:bodyPr wrap="square" rtlCol="0">
            <a:spAutoFit/>
          </a:bodyPr>
          <a:lstStyle/>
          <a:p>
            <a:r>
              <a:rPr lang="en-US" dirty="0" smtClean="0">
                <a:solidFill>
                  <a:schemeClr val="bg2"/>
                </a:solidFill>
              </a:rPr>
              <a:t>With your group, move </a:t>
            </a:r>
            <a:r>
              <a:rPr lang="en-US" dirty="0">
                <a:solidFill>
                  <a:schemeClr val="bg2"/>
                </a:solidFill>
              </a:rPr>
              <a:t>around the school finding the scripture passage that matches the </a:t>
            </a:r>
            <a:r>
              <a:rPr lang="en-US" dirty="0" smtClean="0">
                <a:solidFill>
                  <a:schemeClr val="bg2"/>
                </a:solidFill>
              </a:rPr>
              <a:t>excerpts from </a:t>
            </a:r>
            <a:r>
              <a:rPr lang="en-US" dirty="0">
                <a:solidFill>
                  <a:schemeClr val="bg2"/>
                </a:solidFill>
              </a:rPr>
              <a:t>the Mass as we will celebrate with the new </a:t>
            </a:r>
            <a:r>
              <a:rPr lang="en-US" i="1" dirty="0">
                <a:solidFill>
                  <a:schemeClr val="bg2"/>
                </a:solidFill>
              </a:rPr>
              <a:t>Roman Missal</a:t>
            </a:r>
            <a:r>
              <a:rPr lang="en-US" i="1" dirty="0" smtClean="0">
                <a:solidFill>
                  <a:schemeClr val="bg2"/>
                </a:solidFill>
              </a:rPr>
              <a:t>. </a:t>
            </a:r>
            <a:r>
              <a:rPr lang="en-US" dirty="0" smtClean="0">
                <a:solidFill>
                  <a:schemeClr val="bg2"/>
                </a:solidFill>
              </a:rPr>
              <a:t>Identify </a:t>
            </a:r>
            <a:r>
              <a:rPr lang="en-US" dirty="0">
                <a:solidFill>
                  <a:schemeClr val="bg2"/>
                </a:solidFill>
              </a:rPr>
              <a:t>the scripture passage in the blanks on the right</a:t>
            </a:r>
            <a:r>
              <a:rPr lang="en-US" dirty="0" smtClean="0">
                <a:solidFill>
                  <a:schemeClr val="bg2"/>
                </a:solidFill>
              </a:rPr>
              <a:t>.</a:t>
            </a:r>
            <a:endParaRPr lang="en-CA" dirty="0">
              <a:solidFill>
                <a:schemeClr val="bg2"/>
              </a:solidFill>
            </a:endParaRPr>
          </a:p>
        </p:txBody>
      </p:sp>
    </p:spTree>
    <p:extLst>
      <p:ext uri="{BB962C8B-B14F-4D97-AF65-F5344CB8AC3E}">
        <p14:creationId xmlns:p14="http://schemas.microsoft.com/office/powerpoint/2010/main" val="3980603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9552765"/>
              </p:ext>
            </p:extLst>
          </p:nvPr>
        </p:nvGraphicFramePr>
        <p:xfrm>
          <a:off x="2195736" y="188638"/>
          <a:ext cx="6624736" cy="6472690"/>
        </p:xfrm>
        <a:graphic>
          <a:graphicData uri="http://schemas.openxmlformats.org/drawingml/2006/table">
            <a:tbl>
              <a:tblPr firstRow="1" firstCol="1" bandRow="1" bandCol="1">
                <a:tableStyleId>{0505E3EF-67EA-436B-97B2-0124C06EBD24}</a:tableStyleId>
              </a:tblPr>
              <a:tblGrid>
                <a:gridCol w="3696736"/>
                <a:gridCol w="2928000"/>
              </a:tblGrid>
              <a:tr h="737357">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“In the name of the Father, and of the Son, </a:t>
                      </a:r>
                      <a:endParaRPr lang="en-CA" sz="12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and of the Holy Spirit.”</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b="0" dirty="0">
                          <a:effectLst/>
                          <a:latin typeface="Arial" pitchFamily="34" charset="0"/>
                          <a:cs typeface="Arial" pitchFamily="34" charset="0"/>
                        </a:rPr>
                        <a:t> (Matthew 28:19)</a:t>
                      </a:r>
                      <a:endParaRPr lang="en-CA" sz="1200" b="0" dirty="0">
                        <a:effectLst/>
                        <a:latin typeface="Arial" pitchFamily="34" charset="0"/>
                        <a:ea typeface="Calibri"/>
                        <a:cs typeface="Arial" pitchFamily="34" charset="0"/>
                      </a:endParaRPr>
                    </a:p>
                  </a:txBody>
                  <a:tcPr marL="25996" marR="25996" marT="0" marB="0" anchor="ctr"/>
                </a:tc>
              </a:tr>
              <a:tr h="720712">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“The Lord be with you.”</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(Ruth 2:4)</a:t>
                      </a:r>
                      <a:endParaRPr lang="en-CA" sz="1200">
                        <a:effectLst/>
                        <a:latin typeface="Arial" pitchFamily="34" charset="0"/>
                        <a:ea typeface="Calibri"/>
                        <a:cs typeface="Arial" pitchFamily="34" charset="0"/>
                      </a:endParaRPr>
                    </a:p>
                  </a:txBody>
                  <a:tcPr marL="25996" marR="25996" marT="0" marB="0" anchor="ctr"/>
                </a:tc>
              </a:tr>
              <a:tr h="630165">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“And with your spirit.”</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(2 Timothy 4:22)</a:t>
                      </a:r>
                      <a:endParaRPr lang="en-CA" sz="1200">
                        <a:effectLst/>
                        <a:latin typeface="Arial" pitchFamily="34" charset="0"/>
                        <a:ea typeface="Calibri"/>
                        <a:cs typeface="Arial" pitchFamily="34" charset="0"/>
                      </a:endParaRPr>
                    </a:p>
                  </a:txBody>
                  <a:tcPr marL="25996" marR="25996" marT="0" marB="0" anchor="ctr"/>
                </a:tc>
              </a:tr>
              <a:tr h="864096">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“I confess to almighty God</a:t>
                      </a:r>
                      <a:endParaRPr lang="en-CA" sz="12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and to you, my brothers and sisters,</a:t>
                      </a:r>
                      <a:endParaRPr lang="en-CA" sz="12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that I have greatly sinned,  .  .  .”</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(1 Chronicles 21:8)</a:t>
                      </a:r>
                      <a:endParaRPr lang="en-CA" sz="1200">
                        <a:effectLst/>
                        <a:latin typeface="Arial" pitchFamily="34" charset="0"/>
                        <a:ea typeface="Calibri"/>
                        <a:cs typeface="Arial" pitchFamily="34" charset="0"/>
                      </a:endParaRPr>
                    </a:p>
                  </a:txBody>
                  <a:tcPr marL="25996" marR="25996" marT="0" marB="0" anchor="ctr"/>
                </a:tc>
              </a:tr>
              <a:tr h="715160">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“Show us, O Lord, your mercy.</a:t>
                      </a:r>
                      <a:endParaRPr lang="en-CA" sz="12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And grant us your salvation.”</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(Psalm 85:8)</a:t>
                      </a:r>
                      <a:endParaRPr lang="en-CA" sz="1200">
                        <a:effectLst/>
                        <a:latin typeface="Arial" pitchFamily="34" charset="0"/>
                        <a:ea typeface="Calibri"/>
                        <a:cs typeface="Arial" pitchFamily="34" charset="0"/>
                      </a:endParaRPr>
                    </a:p>
                  </a:txBody>
                  <a:tcPr marL="25996" marR="25996" marT="0" marB="0" anchor="ctr"/>
                </a:tc>
              </a:tr>
              <a:tr h="659675">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“Glory to God in the highest,</a:t>
                      </a:r>
                      <a:endParaRPr lang="en-CA" sz="12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and on earth peace to people of good will.”</a:t>
                      </a:r>
                      <a:endParaRPr lang="en-CA" sz="120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(Luke 2:14)</a:t>
                      </a:r>
                      <a:endParaRPr lang="en-CA" sz="1200" dirty="0">
                        <a:effectLst/>
                        <a:latin typeface="Arial" pitchFamily="34" charset="0"/>
                        <a:ea typeface="Calibri"/>
                        <a:cs typeface="Arial" pitchFamily="34" charset="0"/>
                      </a:endParaRPr>
                    </a:p>
                  </a:txBody>
                  <a:tcPr marL="25996" marR="25996" marT="0" marB="0" anchor="ctr"/>
                </a:tc>
              </a:tr>
              <a:tr h="654127">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“Lord God, Lamb of God, </a:t>
                      </a:r>
                      <a:endParaRPr lang="en-US" sz="1400" dirty="0" smtClean="0">
                        <a:effectLst/>
                        <a:latin typeface="Arial" pitchFamily="34" charset="0"/>
                        <a:cs typeface="Arial" pitchFamily="34" charset="0"/>
                      </a:endParaRPr>
                    </a:p>
                    <a:p>
                      <a:pPr marL="0" marR="0" algn="ctr">
                        <a:lnSpc>
                          <a:spcPct val="115000"/>
                        </a:lnSpc>
                        <a:spcBef>
                          <a:spcPts val="0"/>
                        </a:spcBef>
                        <a:spcAft>
                          <a:spcPts val="0"/>
                        </a:spcAft>
                      </a:pPr>
                      <a:r>
                        <a:rPr lang="en-US" sz="1400" dirty="0" smtClean="0">
                          <a:effectLst/>
                          <a:latin typeface="Arial" pitchFamily="34" charset="0"/>
                          <a:cs typeface="Arial" pitchFamily="34" charset="0"/>
                        </a:rPr>
                        <a:t>Son </a:t>
                      </a:r>
                      <a:r>
                        <a:rPr lang="en-US" sz="1400" dirty="0">
                          <a:effectLst/>
                          <a:latin typeface="Arial" pitchFamily="34" charset="0"/>
                          <a:cs typeface="Arial" pitchFamily="34" charset="0"/>
                        </a:rPr>
                        <a:t>of the Father,</a:t>
                      </a:r>
                      <a:endParaRPr lang="en-CA" sz="12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you take away the sins of the world,  .  .  .”</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(John 1:29)</a:t>
                      </a:r>
                      <a:endParaRPr lang="en-CA" sz="1200" dirty="0">
                        <a:effectLst/>
                        <a:latin typeface="Arial" pitchFamily="34" charset="0"/>
                        <a:ea typeface="Calibri"/>
                        <a:cs typeface="Arial" pitchFamily="34" charset="0"/>
                      </a:endParaRPr>
                    </a:p>
                  </a:txBody>
                  <a:tcPr marL="25996" marR="25996" marT="0" marB="0" anchor="ctr"/>
                </a:tc>
              </a:tr>
              <a:tr h="720712">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“For you alone are the Holy One,  .  .  .”</a:t>
                      </a:r>
                      <a:endParaRPr lang="en-CA" sz="120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(Revelation 15:4)</a:t>
                      </a:r>
                      <a:endParaRPr lang="en-CA" sz="1200" dirty="0">
                        <a:effectLst/>
                        <a:latin typeface="Arial" pitchFamily="34" charset="0"/>
                        <a:ea typeface="Calibri"/>
                        <a:cs typeface="Arial" pitchFamily="34" charset="0"/>
                      </a:endParaRPr>
                    </a:p>
                  </a:txBody>
                  <a:tcPr marL="25996" marR="25996" marT="0" marB="0" anchor="ctr"/>
                </a:tc>
              </a:tr>
              <a:tr h="709612">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  .  you alone are the Lord,  .  .  .”</a:t>
                      </a:r>
                      <a:endParaRPr lang="en-CA" sz="12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(Psalm 83:19)</a:t>
                      </a:r>
                      <a:endParaRPr lang="en-CA" sz="1200" dirty="0">
                        <a:effectLst/>
                        <a:latin typeface="Arial" pitchFamily="34" charset="0"/>
                        <a:ea typeface="Calibri"/>
                        <a:cs typeface="Arial" pitchFamily="34" charset="0"/>
                      </a:endParaRPr>
                    </a:p>
                  </a:txBody>
                  <a:tcPr marL="25996" marR="25996" marT="0" marB="0" anchor="ctr"/>
                </a:tc>
              </a:tr>
            </a:tbl>
          </a:graphicData>
        </a:graphic>
      </p:graphicFrame>
    </p:spTree>
    <p:extLst>
      <p:ext uri="{BB962C8B-B14F-4D97-AF65-F5344CB8AC3E}">
        <p14:creationId xmlns:p14="http://schemas.microsoft.com/office/powerpoint/2010/main" val="2071524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0264186"/>
              </p:ext>
            </p:extLst>
          </p:nvPr>
        </p:nvGraphicFramePr>
        <p:xfrm>
          <a:off x="2195736" y="116632"/>
          <a:ext cx="6624736" cy="6507656"/>
        </p:xfrm>
        <a:graphic>
          <a:graphicData uri="http://schemas.openxmlformats.org/drawingml/2006/table">
            <a:tbl>
              <a:tblPr firstRow="1" firstCol="1" bandRow="1" bandCol="1">
                <a:tableStyleId>{0505E3EF-67EA-436B-97B2-0124C06EBD24}</a:tableStyleId>
              </a:tblPr>
              <a:tblGrid>
                <a:gridCol w="3696736"/>
                <a:gridCol w="2928000"/>
              </a:tblGrid>
              <a:tr h="1440160">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“I believe in one God,</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the Father almighty,</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maker of heaven and earth,</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of all things visible and invisible. .  .  .”</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 </a:t>
                      </a:r>
                      <a:endParaRPr lang="en-CA" sz="14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b="0" dirty="0">
                          <a:effectLst/>
                          <a:latin typeface="Arial" pitchFamily="34" charset="0"/>
                          <a:cs typeface="Arial" pitchFamily="34" charset="0"/>
                        </a:rPr>
                        <a:t>(Colossians 1:16)</a:t>
                      </a:r>
                      <a:endParaRPr lang="en-CA" sz="1400" b="0" dirty="0">
                        <a:effectLst/>
                        <a:latin typeface="Arial" pitchFamily="34" charset="0"/>
                        <a:cs typeface="Arial" pitchFamily="34" charset="0"/>
                      </a:endParaRPr>
                    </a:p>
                    <a:p>
                      <a:pPr marL="0" marR="0">
                        <a:lnSpc>
                          <a:spcPct val="115000"/>
                        </a:lnSpc>
                        <a:spcBef>
                          <a:spcPts val="0"/>
                        </a:spcBef>
                        <a:spcAft>
                          <a:spcPts val="0"/>
                        </a:spcAft>
                      </a:pPr>
                      <a:r>
                        <a:rPr lang="en-US" sz="1400" dirty="0">
                          <a:effectLst/>
                          <a:latin typeface="Arial" pitchFamily="34" charset="0"/>
                          <a:cs typeface="Arial" pitchFamily="34" charset="0"/>
                        </a:rPr>
                        <a:t> </a:t>
                      </a:r>
                      <a:endParaRPr lang="en-CA" sz="1400" dirty="0">
                        <a:effectLst/>
                        <a:latin typeface="Arial" pitchFamily="34" charset="0"/>
                        <a:ea typeface="Calibri"/>
                        <a:cs typeface="Arial" pitchFamily="34" charset="0"/>
                      </a:endParaRPr>
                    </a:p>
                  </a:txBody>
                  <a:tcPr marL="25996" marR="25996" marT="0" marB="0" anchor="ctr"/>
                </a:tc>
              </a:tr>
              <a:tr h="916065">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  .  I believe in the Holy Spirit, </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the Lord  the giver of life  .  .  .”</a:t>
                      </a:r>
                      <a:endParaRPr lang="en-CA" sz="14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(2 Corinthians 3:17) </a:t>
                      </a:r>
                      <a:endParaRPr lang="en-US" sz="1400" dirty="0" smtClean="0">
                        <a:effectLst/>
                        <a:latin typeface="Arial" pitchFamily="34" charset="0"/>
                        <a:cs typeface="Arial" pitchFamily="34" charset="0"/>
                      </a:endParaRPr>
                    </a:p>
                    <a:p>
                      <a:pPr marL="0" marR="0" algn="ctr">
                        <a:lnSpc>
                          <a:spcPct val="115000"/>
                        </a:lnSpc>
                        <a:spcBef>
                          <a:spcPts val="0"/>
                        </a:spcBef>
                        <a:spcAft>
                          <a:spcPts val="0"/>
                        </a:spcAft>
                      </a:pPr>
                      <a:r>
                        <a:rPr lang="en-US" sz="1400" dirty="0" smtClean="0">
                          <a:effectLst/>
                          <a:latin typeface="Arial" pitchFamily="34" charset="0"/>
                          <a:cs typeface="Arial" pitchFamily="34" charset="0"/>
                        </a:rPr>
                        <a:t>(</a:t>
                      </a:r>
                      <a:r>
                        <a:rPr lang="en-US" sz="1400" dirty="0">
                          <a:effectLst/>
                          <a:latin typeface="Arial" pitchFamily="34" charset="0"/>
                          <a:cs typeface="Arial" pitchFamily="34" charset="0"/>
                        </a:rPr>
                        <a:t>2 Corinthians 3:6)</a:t>
                      </a:r>
                      <a:endParaRPr lang="en-CA" sz="1400" dirty="0">
                        <a:effectLst/>
                        <a:latin typeface="Arial" pitchFamily="34" charset="0"/>
                        <a:ea typeface="Calibri"/>
                        <a:cs typeface="Arial" pitchFamily="34" charset="0"/>
                      </a:endParaRPr>
                    </a:p>
                  </a:txBody>
                  <a:tcPr marL="25996" marR="25996" marT="0" marB="0" anchor="ctr"/>
                </a:tc>
              </a:tr>
              <a:tr h="457932">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  .  who proceeds from the Father  .  .  .”</a:t>
                      </a:r>
                      <a:endParaRPr lang="en-CA" sz="14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(John 15:26)</a:t>
                      </a:r>
                      <a:endParaRPr lang="en-CA" sz="1400">
                        <a:effectLst/>
                        <a:latin typeface="Arial" pitchFamily="34" charset="0"/>
                        <a:ea typeface="Calibri"/>
                        <a:cs typeface="Arial" pitchFamily="34" charset="0"/>
                      </a:endParaRPr>
                    </a:p>
                  </a:txBody>
                  <a:tcPr marL="25996" marR="25996" marT="0" marB="0" anchor="ctr"/>
                </a:tc>
              </a:tr>
              <a:tr h="1335171">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  .  and the Son, who with the Father and the Son is adored and glorified, </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who has spoken through the prophets.</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 </a:t>
                      </a:r>
                      <a:endParaRPr lang="en-CA" sz="14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(2 Peter 1:21).</a:t>
                      </a:r>
                      <a:endParaRPr lang="en-CA" sz="1400" dirty="0">
                        <a:effectLst/>
                        <a:latin typeface="Arial" pitchFamily="34" charset="0"/>
                        <a:ea typeface="Calibri"/>
                        <a:cs typeface="Arial" pitchFamily="34" charset="0"/>
                      </a:endParaRPr>
                    </a:p>
                  </a:txBody>
                  <a:tcPr marL="25996" marR="25996" marT="0" marB="0" anchor="ctr"/>
                </a:tc>
              </a:tr>
              <a:tr h="2358328">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Blessed are you, Lord God of all creation,</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for through your goodness we have </a:t>
                      </a:r>
                      <a:r>
                        <a:rPr lang="en-US" sz="1400" dirty="0" smtClean="0">
                          <a:effectLst/>
                          <a:latin typeface="Arial" pitchFamily="34" charset="0"/>
                          <a:cs typeface="Arial" pitchFamily="34" charset="0"/>
                        </a:rPr>
                        <a:t>received the </a:t>
                      </a:r>
                      <a:r>
                        <a:rPr lang="en-US" sz="1400" dirty="0">
                          <a:effectLst/>
                          <a:latin typeface="Arial" pitchFamily="34" charset="0"/>
                          <a:cs typeface="Arial" pitchFamily="34" charset="0"/>
                        </a:rPr>
                        <a:t>bread we offer you:</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fruit of the earth </a:t>
                      </a:r>
                      <a:endParaRPr lang="en-US" sz="1400" dirty="0" smtClean="0">
                        <a:effectLst/>
                        <a:latin typeface="Arial" pitchFamily="34" charset="0"/>
                        <a:cs typeface="Arial" pitchFamily="34" charset="0"/>
                      </a:endParaRPr>
                    </a:p>
                    <a:p>
                      <a:pPr marL="0" marR="0" algn="ctr">
                        <a:lnSpc>
                          <a:spcPct val="115000"/>
                        </a:lnSpc>
                        <a:spcBef>
                          <a:spcPts val="0"/>
                        </a:spcBef>
                        <a:spcAft>
                          <a:spcPts val="0"/>
                        </a:spcAft>
                      </a:pPr>
                      <a:r>
                        <a:rPr lang="en-US" sz="1400" dirty="0" smtClean="0">
                          <a:effectLst/>
                          <a:latin typeface="Arial" pitchFamily="34" charset="0"/>
                          <a:cs typeface="Arial" pitchFamily="34" charset="0"/>
                        </a:rPr>
                        <a:t>and </a:t>
                      </a:r>
                      <a:r>
                        <a:rPr lang="en-US" sz="1400" dirty="0">
                          <a:effectLst/>
                          <a:latin typeface="Arial" pitchFamily="34" charset="0"/>
                          <a:cs typeface="Arial" pitchFamily="34" charset="0"/>
                        </a:rPr>
                        <a:t>work of human hands</a:t>
                      </a:r>
                      <a:r>
                        <a:rPr lang="en-US" sz="1400" dirty="0" smtClean="0">
                          <a:effectLst/>
                          <a:latin typeface="Arial" pitchFamily="34" charset="0"/>
                          <a:cs typeface="Arial" pitchFamily="34" charset="0"/>
                        </a:rPr>
                        <a:t>, </a:t>
                      </a:r>
                    </a:p>
                    <a:p>
                      <a:pPr marL="0" marR="0" algn="ctr">
                        <a:lnSpc>
                          <a:spcPct val="115000"/>
                        </a:lnSpc>
                        <a:spcBef>
                          <a:spcPts val="0"/>
                        </a:spcBef>
                        <a:spcAft>
                          <a:spcPts val="0"/>
                        </a:spcAft>
                      </a:pPr>
                      <a:r>
                        <a:rPr lang="en-US" sz="1400" dirty="0" smtClean="0">
                          <a:effectLst/>
                          <a:latin typeface="Arial" pitchFamily="34" charset="0"/>
                          <a:cs typeface="Arial" pitchFamily="34" charset="0"/>
                        </a:rPr>
                        <a:t>it </a:t>
                      </a:r>
                      <a:r>
                        <a:rPr lang="en-US" sz="1400" dirty="0">
                          <a:effectLst/>
                          <a:latin typeface="Arial" pitchFamily="34" charset="0"/>
                          <a:cs typeface="Arial" pitchFamily="34" charset="0"/>
                        </a:rPr>
                        <a:t>will become for us the bread of life.”</a:t>
                      </a:r>
                      <a:endParaRPr lang="en-CA" sz="1400" dirty="0">
                        <a:effectLst/>
                        <a:latin typeface="Arial" pitchFamily="34" charset="0"/>
                        <a:ea typeface="Calibri"/>
                        <a:cs typeface="Arial" pitchFamily="34" charset="0"/>
                      </a:endParaRPr>
                    </a:p>
                  </a:txBody>
                  <a:tcPr marL="25996" marR="2599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(John 6:48)</a:t>
                      </a:r>
                      <a:endParaRPr lang="en-CA" sz="1400" dirty="0">
                        <a:effectLst/>
                        <a:latin typeface="Arial" pitchFamily="34" charset="0"/>
                        <a:ea typeface="Calibri"/>
                        <a:cs typeface="Arial" pitchFamily="34" charset="0"/>
                      </a:endParaRPr>
                    </a:p>
                  </a:txBody>
                  <a:tcPr marL="25996" marR="25996" marT="0" marB="0" anchor="ctr"/>
                </a:tc>
              </a:tr>
            </a:tbl>
          </a:graphicData>
        </a:graphic>
      </p:graphicFrame>
    </p:spTree>
    <p:extLst>
      <p:ext uri="{BB962C8B-B14F-4D97-AF65-F5344CB8AC3E}">
        <p14:creationId xmlns:p14="http://schemas.microsoft.com/office/powerpoint/2010/main" val="690538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2952548"/>
              </p:ext>
            </p:extLst>
          </p:nvPr>
        </p:nvGraphicFramePr>
        <p:xfrm>
          <a:off x="2195736" y="188640"/>
          <a:ext cx="6696744" cy="6336704"/>
        </p:xfrm>
        <a:graphic>
          <a:graphicData uri="http://schemas.openxmlformats.org/drawingml/2006/table">
            <a:tbl>
              <a:tblPr firstRow="1" firstCol="1" bandRow="1" bandCol="1">
                <a:tableStyleId>{0505E3EF-67EA-436B-97B2-0124C06EBD24}</a:tableStyleId>
              </a:tblPr>
              <a:tblGrid>
                <a:gridCol w="3736918"/>
                <a:gridCol w="2959826"/>
              </a:tblGrid>
              <a:tr h="922626">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“Blessed be God for ever.”</a:t>
                      </a:r>
                      <a:endParaRPr lang="en-CA" sz="1400" dirty="0">
                        <a:effectLst/>
                        <a:latin typeface="Arial" pitchFamily="34" charset="0"/>
                        <a:ea typeface="Calibri"/>
                        <a:cs typeface="Arial" pitchFamily="34" charset="0"/>
                      </a:endParaRPr>
                    </a:p>
                  </a:txBody>
                  <a:tcPr marL="65460" marR="65460" marT="0" marB="0" anchor="ctr"/>
                </a:tc>
                <a:tc>
                  <a:txBody>
                    <a:bodyPr/>
                    <a:lstStyle/>
                    <a:p>
                      <a:pPr marL="0" marR="0" algn="ctr">
                        <a:lnSpc>
                          <a:spcPct val="115000"/>
                        </a:lnSpc>
                        <a:spcBef>
                          <a:spcPts val="0"/>
                        </a:spcBef>
                        <a:spcAft>
                          <a:spcPts val="0"/>
                        </a:spcAft>
                      </a:pPr>
                      <a:r>
                        <a:rPr lang="en-US" sz="1400" b="0" dirty="0">
                          <a:effectLst/>
                          <a:latin typeface="Arial" pitchFamily="34" charset="0"/>
                          <a:cs typeface="Arial" pitchFamily="34" charset="0"/>
                        </a:rPr>
                        <a:t> (Romans 1:25)</a:t>
                      </a:r>
                      <a:endParaRPr lang="en-CA" sz="1400" b="0" dirty="0">
                        <a:effectLst/>
                        <a:latin typeface="Arial" pitchFamily="34" charset="0"/>
                        <a:ea typeface="Calibri"/>
                        <a:cs typeface="Arial" pitchFamily="34" charset="0"/>
                      </a:endParaRPr>
                    </a:p>
                  </a:txBody>
                  <a:tcPr marL="65460" marR="65460" marT="0" marB="0" anchor="ctr"/>
                </a:tc>
              </a:tr>
              <a:tr h="941670">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“Holy, Holy, Holy Lord God of hosts.”</a:t>
                      </a:r>
                      <a:endParaRPr lang="en-CA" sz="1400" dirty="0">
                        <a:effectLst/>
                        <a:latin typeface="Arial" pitchFamily="34" charset="0"/>
                        <a:ea typeface="Calibri"/>
                        <a:cs typeface="Arial" pitchFamily="34" charset="0"/>
                      </a:endParaRPr>
                    </a:p>
                  </a:txBody>
                  <a:tcPr marL="65460" marR="65460" marT="0" marB="0" anchor="ctr"/>
                </a:tc>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 (Isaiah 6:3)</a:t>
                      </a:r>
                      <a:endParaRPr lang="en-CA" sz="1400">
                        <a:effectLst/>
                        <a:latin typeface="Arial" pitchFamily="34" charset="0"/>
                        <a:ea typeface="Calibri"/>
                        <a:cs typeface="Arial" pitchFamily="34" charset="0"/>
                      </a:endParaRPr>
                    </a:p>
                  </a:txBody>
                  <a:tcPr marL="65460" marR="65460" marT="0" marB="0" anchor="ctr"/>
                </a:tc>
              </a:tr>
              <a:tr h="1246392">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“Make holy, therefore, these gifts, we pray,</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by sending down your Spirit upon them like the dewfall,  . .  .”</a:t>
                      </a:r>
                      <a:endParaRPr lang="en-CA" sz="1400" dirty="0">
                        <a:effectLst/>
                        <a:latin typeface="Arial" pitchFamily="34" charset="0"/>
                        <a:ea typeface="Calibri"/>
                        <a:cs typeface="Arial" pitchFamily="34" charset="0"/>
                      </a:endParaRPr>
                    </a:p>
                  </a:txBody>
                  <a:tcPr marL="65460" marR="65460"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(Genesis 27:28)</a:t>
                      </a:r>
                      <a:endParaRPr lang="en-CA" sz="1400" dirty="0">
                        <a:effectLst/>
                        <a:latin typeface="Arial" pitchFamily="34" charset="0"/>
                        <a:ea typeface="Calibri"/>
                        <a:cs typeface="Arial" pitchFamily="34" charset="0"/>
                      </a:endParaRPr>
                    </a:p>
                  </a:txBody>
                  <a:tcPr marL="65460" marR="65460" marT="0" marB="0" anchor="ctr"/>
                </a:tc>
              </a:tr>
              <a:tr h="1703472">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“Take this, all of you, and drink from it,</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for this is the chalice of my blood,</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the blood of the new and eternal covenant,</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which will be poured out for you and for many  .  .  .”</a:t>
                      </a:r>
                      <a:endParaRPr lang="en-CA" sz="1400">
                        <a:effectLst/>
                        <a:latin typeface="Arial" pitchFamily="34" charset="0"/>
                        <a:ea typeface="Calibri"/>
                        <a:cs typeface="Arial" pitchFamily="34" charset="0"/>
                      </a:endParaRPr>
                    </a:p>
                  </a:txBody>
                  <a:tcPr marL="65460" marR="65460"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(Matthew 26:27–28)</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 (Mark 14:24)</a:t>
                      </a:r>
                      <a:endParaRPr lang="en-CA" sz="1400" dirty="0">
                        <a:effectLst/>
                        <a:latin typeface="Arial" pitchFamily="34" charset="0"/>
                        <a:ea typeface="Calibri"/>
                        <a:cs typeface="Arial" pitchFamily="34" charset="0"/>
                      </a:endParaRPr>
                    </a:p>
                  </a:txBody>
                  <a:tcPr marL="65460" marR="65460" marT="0" marB="0" anchor="ctr"/>
                </a:tc>
              </a:tr>
              <a:tr h="1522544">
                <a:tc>
                  <a:txBody>
                    <a:bodyPr/>
                    <a:lstStyle/>
                    <a:p>
                      <a:pPr marL="0" marR="0" algn="ctr">
                        <a:lnSpc>
                          <a:spcPct val="115000"/>
                        </a:lnSpc>
                        <a:spcBef>
                          <a:spcPts val="0"/>
                        </a:spcBef>
                        <a:spcAft>
                          <a:spcPts val="0"/>
                        </a:spcAft>
                      </a:pPr>
                      <a:r>
                        <a:rPr lang="en-CA" sz="1400">
                          <a:effectLst/>
                          <a:latin typeface="Arial" pitchFamily="34" charset="0"/>
                          <a:cs typeface="Arial" pitchFamily="34" charset="0"/>
                        </a:rPr>
                        <a:t>“”When we eat this Bread</a:t>
                      </a:r>
                    </a:p>
                    <a:p>
                      <a:pPr marL="0" marR="0" algn="ctr">
                        <a:lnSpc>
                          <a:spcPct val="115000"/>
                        </a:lnSpc>
                        <a:spcBef>
                          <a:spcPts val="0"/>
                        </a:spcBef>
                        <a:spcAft>
                          <a:spcPts val="0"/>
                        </a:spcAft>
                      </a:pPr>
                      <a:r>
                        <a:rPr lang="en-CA" sz="1400">
                          <a:effectLst/>
                          <a:latin typeface="Arial" pitchFamily="34" charset="0"/>
                          <a:cs typeface="Arial" pitchFamily="34" charset="0"/>
                        </a:rPr>
                        <a:t>and drink this Cup,</a:t>
                      </a:r>
                    </a:p>
                    <a:p>
                      <a:pPr marL="0" marR="0" algn="ctr">
                        <a:lnSpc>
                          <a:spcPct val="115000"/>
                        </a:lnSpc>
                        <a:spcBef>
                          <a:spcPts val="0"/>
                        </a:spcBef>
                        <a:spcAft>
                          <a:spcPts val="0"/>
                        </a:spcAft>
                      </a:pPr>
                      <a:r>
                        <a:rPr lang="en-CA" sz="1400">
                          <a:effectLst/>
                          <a:latin typeface="Arial" pitchFamily="34" charset="0"/>
                          <a:cs typeface="Arial" pitchFamily="34" charset="0"/>
                        </a:rPr>
                        <a:t>we proclaim your death, O Lord,</a:t>
                      </a:r>
                    </a:p>
                    <a:p>
                      <a:pPr marL="0" marR="0" algn="ctr">
                        <a:lnSpc>
                          <a:spcPct val="115000"/>
                        </a:lnSpc>
                        <a:spcBef>
                          <a:spcPts val="0"/>
                        </a:spcBef>
                        <a:spcAft>
                          <a:spcPts val="0"/>
                        </a:spcAft>
                      </a:pPr>
                      <a:r>
                        <a:rPr lang="en-US" sz="1400">
                          <a:effectLst/>
                          <a:latin typeface="Arial" pitchFamily="34" charset="0"/>
                          <a:cs typeface="Arial" pitchFamily="34" charset="0"/>
                        </a:rPr>
                        <a:t>until you come again.”</a:t>
                      </a:r>
                      <a:endParaRPr lang="en-CA" sz="1400">
                        <a:effectLst/>
                        <a:latin typeface="Arial" pitchFamily="34" charset="0"/>
                        <a:ea typeface="Calibri"/>
                        <a:cs typeface="Arial" pitchFamily="34" charset="0"/>
                      </a:endParaRPr>
                    </a:p>
                  </a:txBody>
                  <a:tcPr marL="65460" marR="65460"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a:t>
                      </a:r>
                      <a:r>
                        <a:rPr lang="en-CA" sz="1400" dirty="0">
                          <a:effectLst/>
                          <a:latin typeface="Arial" pitchFamily="34" charset="0"/>
                          <a:cs typeface="Arial" pitchFamily="34" charset="0"/>
                        </a:rPr>
                        <a:t>(1 Corinthians 11:26).</a:t>
                      </a:r>
                    </a:p>
                    <a:p>
                      <a:pPr marL="0" marR="0" algn="ctr">
                        <a:lnSpc>
                          <a:spcPct val="115000"/>
                        </a:lnSpc>
                        <a:spcBef>
                          <a:spcPts val="0"/>
                        </a:spcBef>
                        <a:spcAft>
                          <a:spcPts val="0"/>
                        </a:spcAft>
                      </a:pPr>
                      <a:r>
                        <a:rPr lang="en-US" sz="1400" dirty="0">
                          <a:effectLst/>
                          <a:latin typeface="Arial" pitchFamily="34" charset="0"/>
                          <a:cs typeface="Arial" pitchFamily="34" charset="0"/>
                        </a:rPr>
                        <a:t> </a:t>
                      </a:r>
                      <a:endParaRPr lang="en-CA" sz="1400" dirty="0">
                        <a:effectLst/>
                        <a:latin typeface="Arial" pitchFamily="34" charset="0"/>
                        <a:ea typeface="Calibri"/>
                        <a:cs typeface="Arial" pitchFamily="34" charset="0"/>
                      </a:endParaRPr>
                    </a:p>
                  </a:txBody>
                  <a:tcPr marL="65460" marR="65460" marT="0" marB="0" anchor="ctr"/>
                </a:tc>
              </a:tr>
            </a:tbl>
          </a:graphicData>
        </a:graphic>
      </p:graphicFrame>
    </p:spTree>
    <p:extLst>
      <p:ext uri="{BB962C8B-B14F-4D97-AF65-F5344CB8AC3E}">
        <p14:creationId xmlns:p14="http://schemas.microsoft.com/office/powerpoint/2010/main" val="2685497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51226939"/>
              </p:ext>
            </p:extLst>
          </p:nvPr>
        </p:nvGraphicFramePr>
        <p:xfrm>
          <a:off x="2267744" y="260648"/>
          <a:ext cx="6696744" cy="6368356"/>
        </p:xfrm>
        <a:graphic>
          <a:graphicData uri="http://schemas.openxmlformats.org/drawingml/2006/table">
            <a:tbl>
              <a:tblPr firstRow="1" firstCol="1" bandRow="1" bandCol="1">
                <a:tableStyleId>{0505E3EF-67EA-436B-97B2-0124C06EBD24}</a:tableStyleId>
              </a:tblPr>
              <a:tblGrid>
                <a:gridCol w="3736917"/>
                <a:gridCol w="2959827"/>
              </a:tblGrid>
              <a:tr h="1339382">
                <a:tc>
                  <a:txBody>
                    <a:bodyPr/>
                    <a:lstStyle/>
                    <a:p>
                      <a:pPr marL="0" marR="0" algn="ctr">
                        <a:lnSpc>
                          <a:spcPct val="115000"/>
                        </a:lnSpc>
                        <a:spcBef>
                          <a:spcPts val="0"/>
                        </a:spcBef>
                        <a:spcAft>
                          <a:spcPts val="0"/>
                        </a:spcAft>
                      </a:pPr>
                      <a:r>
                        <a:rPr lang="en-CA" sz="1400" dirty="0">
                          <a:effectLst/>
                          <a:latin typeface="Arial" pitchFamily="34" charset="0"/>
                          <a:cs typeface="Arial" pitchFamily="34" charset="0"/>
                        </a:rPr>
                        <a:t>Save us, Savior of the world,</a:t>
                      </a:r>
                    </a:p>
                    <a:p>
                      <a:pPr marL="0" marR="0" algn="ctr">
                        <a:lnSpc>
                          <a:spcPct val="115000"/>
                        </a:lnSpc>
                        <a:spcBef>
                          <a:spcPts val="0"/>
                        </a:spcBef>
                        <a:spcAft>
                          <a:spcPts val="0"/>
                        </a:spcAft>
                      </a:pPr>
                      <a:r>
                        <a:rPr lang="en-CA" sz="1400" dirty="0">
                          <a:effectLst/>
                          <a:latin typeface="Arial" pitchFamily="34" charset="0"/>
                          <a:cs typeface="Arial" pitchFamily="34" charset="0"/>
                        </a:rPr>
                        <a:t>for by your Cross and Resurrection,</a:t>
                      </a:r>
                    </a:p>
                    <a:p>
                      <a:pPr marL="0" marR="0" algn="ctr">
                        <a:lnSpc>
                          <a:spcPct val="115000"/>
                        </a:lnSpc>
                        <a:spcBef>
                          <a:spcPts val="0"/>
                        </a:spcBef>
                        <a:spcAft>
                          <a:spcPts val="0"/>
                        </a:spcAft>
                      </a:pPr>
                      <a:r>
                        <a:rPr lang="en-US" sz="1400" dirty="0">
                          <a:effectLst/>
                          <a:latin typeface="Arial" pitchFamily="34" charset="0"/>
                          <a:cs typeface="Arial" pitchFamily="34" charset="0"/>
                        </a:rPr>
                        <a:t>you have set us free.”</a:t>
                      </a:r>
                      <a:endParaRPr lang="en-CA" sz="1400" dirty="0">
                        <a:effectLst/>
                        <a:latin typeface="Arial" pitchFamily="34" charset="0"/>
                        <a:ea typeface="Calibri"/>
                        <a:cs typeface="Arial" pitchFamily="34" charset="0"/>
                      </a:endParaRPr>
                    </a:p>
                  </a:txBody>
                  <a:tcPr marL="65276" marR="65276" marT="0" marB="0" anchor="ctr"/>
                </a:tc>
                <a:tc>
                  <a:txBody>
                    <a:bodyPr/>
                    <a:lstStyle/>
                    <a:p>
                      <a:pPr marL="0" marR="0" algn="ctr">
                        <a:lnSpc>
                          <a:spcPct val="115000"/>
                        </a:lnSpc>
                        <a:spcBef>
                          <a:spcPts val="0"/>
                        </a:spcBef>
                        <a:spcAft>
                          <a:spcPts val="0"/>
                        </a:spcAft>
                      </a:pPr>
                      <a:r>
                        <a:rPr lang="en-US" sz="1400" b="0" dirty="0">
                          <a:effectLst/>
                          <a:latin typeface="Arial" pitchFamily="34" charset="0"/>
                          <a:cs typeface="Arial" pitchFamily="34" charset="0"/>
                        </a:rPr>
                        <a:t> (John 4:42</a:t>
                      </a:r>
                      <a:r>
                        <a:rPr lang="en-US" sz="1400" b="0" dirty="0" smtClean="0">
                          <a:effectLst/>
                          <a:latin typeface="Arial" pitchFamily="34" charset="0"/>
                          <a:cs typeface="Arial" pitchFamily="34" charset="0"/>
                        </a:rPr>
                        <a:t>)</a:t>
                      </a:r>
                      <a:endParaRPr lang="en-CA" sz="1400" b="0" dirty="0">
                        <a:effectLst/>
                        <a:latin typeface="Arial" pitchFamily="34" charset="0"/>
                        <a:ea typeface="Calibri"/>
                        <a:cs typeface="Arial" pitchFamily="34" charset="0"/>
                      </a:endParaRPr>
                    </a:p>
                  </a:txBody>
                  <a:tcPr marL="65276" marR="65276" marT="0" marB="0" anchor="ctr"/>
                </a:tc>
              </a:tr>
              <a:tr h="1548807">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“Lord Jesus Christ,</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who said to your Apostles:</a:t>
                      </a:r>
                      <a:endParaRPr lang="en-CA" sz="1400" dirty="0">
                        <a:effectLst/>
                        <a:latin typeface="Arial" pitchFamily="34" charset="0"/>
                        <a:cs typeface="Arial" pitchFamily="34" charset="0"/>
                      </a:endParaRPr>
                    </a:p>
                    <a:p>
                      <a:pPr marL="0" marR="0" algn="ctr">
                        <a:lnSpc>
                          <a:spcPct val="115000"/>
                        </a:lnSpc>
                        <a:spcBef>
                          <a:spcPts val="0"/>
                        </a:spcBef>
                        <a:spcAft>
                          <a:spcPts val="0"/>
                        </a:spcAft>
                      </a:pPr>
                      <a:r>
                        <a:rPr lang="en-US" sz="1400" dirty="0">
                          <a:effectLst/>
                          <a:latin typeface="Arial" pitchFamily="34" charset="0"/>
                          <a:cs typeface="Arial" pitchFamily="34" charset="0"/>
                        </a:rPr>
                        <a:t>Peace I leave you</a:t>
                      </a:r>
                      <a:r>
                        <a:rPr lang="en-US" sz="1400" dirty="0" smtClean="0">
                          <a:effectLst/>
                          <a:latin typeface="Arial" pitchFamily="34" charset="0"/>
                          <a:cs typeface="Arial" pitchFamily="34" charset="0"/>
                        </a:rPr>
                        <a:t>,</a:t>
                      </a:r>
                    </a:p>
                    <a:p>
                      <a:pPr marL="0" marR="0" algn="ctr">
                        <a:lnSpc>
                          <a:spcPct val="115000"/>
                        </a:lnSpc>
                        <a:spcBef>
                          <a:spcPts val="0"/>
                        </a:spcBef>
                        <a:spcAft>
                          <a:spcPts val="0"/>
                        </a:spcAft>
                      </a:pPr>
                      <a:r>
                        <a:rPr lang="en-US" sz="1400" dirty="0" smtClean="0">
                          <a:effectLst/>
                          <a:latin typeface="Arial" pitchFamily="34" charset="0"/>
                          <a:cs typeface="Arial" pitchFamily="34" charset="0"/>
                        </a:rPr>
                        <a:t>my </a:t>
                      </a:r>
                      <a:r>
                        <a:rPr lang="en-US" sz="1400" dirty="0">
                          <a:effectLst/>
                          <a:latin typeface="Arial" pitchFamily="34" charset="0"/>
                          <a:cs typeface="Arial" pitchFamily="34" charset="0"/>
                        </a:rPr>
                        <a:t>peace I give you </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endParaRPr lang="en-CA" sz="1400" dirty="0">
                        <a:effectLst/>
                        <a:latin typeface="Arial" pitchFamily="34" charset="0"/>
                        <a:ea typeface="Calibri"/>
                        <a:cs typeface="Arial" pitchFamily="34" charset="0"/>
                      </a:endParaRPr>
                    </a:p>
                  </a:txBody>
                  <a:tcPr marL="65276" marR="6527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(John 14:27)</a:t>
                      </a:r>
                      <a:endParaRPr lang="en-CA" sz="1400" dirty="0">
                        <a:effectLst/>
                        <a:latin typeface="Arial" pitchFamily="34" charset="0"/>
                        <a:ea typeface="Calibri"/>
                        <a:cs typeface="Arial" pitchFamily="34" charset="0"/>
                      </a:endParaRPr>
                    </a:p>
                  </a:txBody>
                  <a:tcPr marL="65276" marR="65276" marT="0" marB="0" anchor="ctr"/>
                </a:tc>
              </a:tr>
              <a:tr h="1180220">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“Lamb of God, </a:t>
                      </a:r>
                      <a:endParaRPr lang="en-US" sz="1400" dirty="0" smtClean="0">
                        <a:effectLst/>
                        <a:latin typeface="Arial" pitchFamily="34" charset="0"/>
                        <a:cs typeface="Arial" pitchFamily="34" charset="0"/>
                      </a:endParaRPr>
                    </a:p>
                    <a:p>
                      <a:pPr marL="0" marR="0" algn="ctr">
                        <a:lnSpc>
                          <a:spcPct val="115000"/>
                        </a:lnSpc>
                        <a:spcBef>
                          <a:spcPts val="0"/>
                        </a:spcBef>
                        <a:spcAft>
                          <a:spcPts val="0"/>
                        </a:spcAft>
                      </a:pPr>
                      <a:r>
                        <a:rPr lang="en-US" sz="1400" dirty="0" smtClean="0">
                          <a:effectLst/>
                          <a:latin typeface="Arial" pitchFamily="34" charset="0"/>
                          <a:cs typeface="Arial" pitchFamily="34" charset="0"/>
                        </a:rPr>
                        <a:t>you </a:t>
                      </a:r>
                      <a:r>
                        <a:rPr lang="en-US" sz="1400" dirty="0">
                          <a:effectLst/>
                          <a:latin typeface="Arial" pitchFamily="34" charset="0"/>
                          <a:cs typeface="Arial" pitchFamily="34" charset="0"/>
                        </a:rPr>
                        <a:t>take away the sins of the </a:t>
                      </a:r>
                      <a:r>
                        <a:rPr lang="en-US" sz="1400" dirty="0" smtClean="0">
                          <a:effectLst/>
                          <a:latin typeface="Arial" pitchFamily="34" charset="0"/>
                          <a:cs typeface="Arial" pitchFamily="34" charset="0"/>
                        </a:rPr>
                        <a:t>world   </a:t>
                      </a:r>
                      <a:r>
                        <a:rPr lang="en-US" sz="1400" dirty="0">
                          <a:effectLst/>
                          <a:latin typeface="Arial" pitchFamily="34" charset="0"/>
                          <a:cs typeface="Arial" pitchFamily="34" charset="0"/>
                        </a:rPr>
                        <a:t>.  .  .”</a:t>
                      </a:r>
                      <a:endParaRPr lang="en-CA" sz="1400" dirty="0">
                        <a:effectLst/>
                        <a:latin typeface="Arial" pitchFamily="34" charset="0"/>
                        <a:ea typeface="Calibri"/>
                        <a:cs typeface="Arial" pitchFamily="34" charset="0"/>
                      </a:endParaRPr>
                    </a:p>
                  </a:txBody>
                  <a:tcPr marL="65276" marR="6527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(John 1:29)</a:t>
                      </a:r>
                      <a:endParaRPr lang="en-CA" sz="1400" dirty="0">
                        <a:effectLst/>
                        <a:latin typeface="Arial" pitchFamily="34" charset="0"/>
                        <a:ea typeface="Calibri"/>
                        <a:cs typeface="Arial" pitchFamily="34" charset="0"/>
                      </a:endParaRPr>
                    </a:p>
                  </a:txBody>
                  <a:tcPr marL="65276" marR="65276" marT="0" marB="0" anchor="ctr"/>
                </a:tc>
              </a:tr>
              <a:tr h="928912">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“Behold the Lamb of God, behold him who takes away the sins of the world. </a:t>
                      </a:r>
                      <a:endParaRPr lang="en-US" sz="1400" smtClean="0">
                        <a:effectLst/>
                        <a:latin typeface="Arial" pitchFamily="34" charset="0"/>
                        <a:cs typeface="Arial" pitchFamily="34" charset="0"/>
                      </a:endParaRPr>
                    </a:p>
                    <a:p>
                      <a:pPr marL="0" marR="0" algn="ctr">
                        <a:lnSpc>
                          <a:spcPct val="115000"/>
                        </a:lnSpc>
                        <a:spcBef>
                          <a:spcPts val="0"/>
                        </a:spcBef>
                        <a:spcAft>
                          <a:spcPts val="0"/>
                        </a:spcAft>
                      </a:pPr>
                      <a:r>
                        <a:rPr lang="en-US" sz="1400" smtClean="0">
                          <a:effectLst/>
                          <a:latin typeface="Arial" pitchFamily="34" charset="0"/>
                          <a:cs typeface="Arial" pitchFamily="34" charset="0"/>
                        </a:rPr>
                        <a:t>Blessed </a:t>
                      </a:r>
                      <a:r>
                        <a:rPr lang="en-US" sz="1400" dirty="0">
                          <a:effectLst/>
                          <a:latin typeface="Arial" pitchFamily="34" charset="0"/>
                          <a:cs typeface="Arial" pitchFamily="34" charset="0"/>
                        </a:rPr>
                        <a:t>are those called to the supper of the Lamb.”</a:t>
                      </a:r>
                      <a:endParaRPr lang="en-CA" sz="1400" dirty="0">
                        <a:effectLst/>
                        <a:latin typeface="Arial" pitchFamily="34" charset="0"/>
                        <a:ea typeface="Calibri"/>
                        <a:cs typeface="Arial" pitchFamily="34" charset="0"/>
                      </a:endParaRPr>
                    </a:p>
                  </a:txBody>
                  <a:tcPr marL="65276" marR="6527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(Revelation 19:9)</a:t>
                      </a:r>
                      <a:endParaRPr lang="en-CA" sz="1400" dirty="0">
                        <a:effectLst/>
                        <a:latin typeface="Arial" pitchFamily="34" charset="0"/>
                        <a:ea typeface="Calibri"/>
                        <a:cs typeface="Arial" pitchFamily="34" charset="0"/>
                      </a:endParaRPr>
                    </a:p>
                  </a:txBody>
                  <a:tcPr marL="65276" marR="65276" marT="0" marB="0" anchor="ctr"/>
                </a:tc>
              </a:tr>
              <a:tr h="1339382">
                <a:tc>
                  <a:txBody>
                    <a:bodyPr/>
                    <a:lstStyle/>
                    <a:p>
                      <a:pPr marL="0" marR="0" algn="ctr">
                        <a:lnSpc>
                          <a:spcPct val="115000"/>
                        </a:lnSpc>
                        <a:spcBef>
                          <a:spcPts val="0"/>
                        </a:spcBef>
                        <a:spcAft>
                          <a:spcPts val="0"/>
                        </a:spcAft>
                      </a:pPr>
                      <a:r>
                        <a:rPr lang="en-US" sz="1400">
                          <a:effectLst/>
                          <a:latin typeface="Arial" pitchFamily="34" charset="0"/>
                          <a:cs typeface="Arial" pitchFamily="34" charset="0"/>
                        </a:rPr>
                        <a:t>“Lord, I am not worthy</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that you should enter under my roof,</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but only say the word</a:t>
                      </a:r>
                      <a:endParaRPr lang="en-CA" sz="1400">
                        <a:effectLst/>
                        <a:latin typeface="Arial" pitchFamily="34" charset="0"/>
                        <a:cs typeface="Arial" pitchFamily="34" charset="0"/>
                      </a:endParaRPr>
                    </a:p>
                    <a:p>
                      <a:pPr marL="0" marR="0" algn="ctr">
                        <a:lnSpc>
                          <a:spcPct val="115000"/>
                        </a:lnSpc>
                        <a:spcBef>
                          <a:spcPts val="0"/>
                        </a:spcBef>
                        <a:spcAft>
                          <a:spcPts val="0"/>
                        </a:spcAft>
                      </a:pPr>
                      <a:r>
                        <a:rPr lang="en-US" sz="1400">
                          <a:effectLst/>
                          <a:latin typeface="Arial" pitchFamily="34" charset="0"/>
                          <a:cs typeface="Arial" pitchFamily="34" charset="0"/>
                        </a:rPr>
                        <a:t>and my soul shall be healed  .  .  .”</a:t>
                      </a:r>
                      <a:endParaRPr lang="en-CA" sz="1400">
                        <a:effectLst/>
                        <a:latin typeface="Arial" pitchFamily="34" charset="0"/>
                        <a:ea typeface="Calibri"/>
                        <a:cs typeface="Arial" pitchFamily="34" charset="0"/>
                      </a:endParaRPr>
                    </a:p>
                  </a:txBody>
                  <a:tcPr marL="65276" marR="65276" marT="0" marB="0" anchor="ctr"/>
                </a:tc>
                <a:tc>
                  <a:txBody>
                    <a:bodyPr/>
                    <a:lstStyle/>
                    <a:p>
                      <a:pPr marL="0" marR="0" algn="ctr">
                        <a:lnSpc>
                          <a:spcPct val="115000"/>
                        </a:lnSpc>
                        <a:spcBef>
                          <a:spcPts val="0"/>
                        </a:spcBef>
                        <a:spcAft>
                          <a:spcPts val="0"/>
                        </a:spcAft>
                      </a:pPr>
                      <a:r>
                        <a:rPr lang="en-US" sz="1400" dirty="0">
                          <a:effectLst/>
                          <a:latin typeface="Arial" pitchFamily="34" charset="0"/>
                          <a:cs typeface="Arial" pitchFamily="34" charset="0"/>
                        </a:rPr>
                        <a:t> (Luke 7:6–7)</a:t>
                      </a:r>
                      <a:endParaRPr lang="en-CA" sz="1400" dirty="0">
                        <a:effectLst/>
                        <a:latin typeface="Arial" pitchFamily="34" charset="0"/>
                        <a:ea typeface="Calibri"/>
                        <a:cs typeface="Arial" pitchFamily="34" charset="0"/>
                      </a:endParaRPr>
                    </a:p>
                  </a:txBody>
                  <a:tcPr marL="65276" marR="65276" marT="0" marB="0" anchor="ctr"/>
                </a:tc>
              </a:tr>
            </a:tbl>
          </a:graphicData>
        </a:graphic>
      </p:graphicFrame>
    </p:spTree>
    <p:extLst>
      <p:ext uri="{BB962C8B-B14F-4D97-AF65-F5344CB8AC3E}">
        <p14:creationId xmlns:p14="http://schemas.microsoft.com/office/powerpoint/2010/main" val="942096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0"/>
            <a:ext cx="5902424" cy="1143000"/>
          </a:xfrm>
        </p:spPr>
        <p:txBody>
          <a:bodyPr/>
          <a:lstStyle/>
          <a:p>
            <a:r>
              <a:rPr lang="en-CA" dirty="0" smtClean="0"/>
              <a:t>Changes!</a:t>
            </a:r>
            <a:endParaRPr lang="en-CA" dirty="0"/>
          </a:p>
        </p:txBody>
      </p:sp>
      <p:sp>
        <p:nvSpPr>
          <p:cNvPr id="3" name="Content Placeholder 2"/>
          <p:cNvSpPr>
            <a:spLocks noGrp="1"/>
          </p:cNvSpPr>
          <p:nvPr>
            <p:ph idx="1"/>
          </p:nvPr>
        </p:nvSpPr>
        <p:spPr>
          <a:xfrm>
            <a:off x="2483768" y="5805264"/>
            <a:ext cx="5902424" cy="943744"/>
          </a:xfrm>
        </p:spPr>
        <p:txBody>
          <a:bodyPr/>
          <a:lstStyle/>
          <a:p>
            <a:r>
              <a:rPr lang="en-CA" u="sng" dirty="0">
                <a:hlinkClick r:id="rId2"/>
              </a:rPr>
              <a:t>http://</a:t>
            </a:r>
            <a:r>
              <a:rPr lang="en-CA" u="sng" dirty="0" smtClean="0">
                <a:hlinkClick r:id="rId2"/>
              </a:rPr>
              <a:t>vimeo.com/25418061</a:t>
            </a:r>
            <a:endParaRPr lang="en-CA" dirty="0"/>
          </a:p>
        </p:txBody>
      </p:sp>
    </p:spTree>
    <p:extLst>
      <p:ext uri="{BB962C8B-B14F-4D97-AF65-F5344CB8AC3E}">
        <p14:creationId xmlns:p14="http://schemas.microsoft.com/office/powerpoint/2010/main" val="3769930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188640"/>
            <a:ext cx="5902325" cy="1143000"/>
          </a:xfrm>
        </p:spPr>
        <p:txBody>
          <a:bodyPr/>
          <a:lstStyle/>
          <a:p>
            <a:pPr algn="l" eaLnBrk="1" hangingPunct="1">
              <a:defRPr/>
            </a:pPr>
            <a:r>
              <a:rPr lang="en-GB" dirty="0" smtClean="0"/>
              <a:t>Why are we changing?</a:t>
            </a:r>
          </a:p>
        </p:txBody>
      </p:sp>
      <p:sp>
        <p:nvSpPr>
          <p:cNvPr id="5123" name="Content Placeholder 2"/>
          <p:cNvSpPr>
            <a:spLocks noGrp="1"/>
          </p:cNvSpPr>
          <p:nvPr>
            <p:ph idx="1"/>
          </p:nvPr>
        </p:nvSpPr>
        <p:spPr>
          <a:xfrm>
            <a:off x="2267744" y="1268760"/>
            <a:ext cx="6696869" cy="4619278"/>
          </a:xfrm>
        </p:spPr>
        <p:txBody>
          <a:bodyPr/>
          <a:lstStyle/>
          <a:p>
            <a:pPr eaLnBrk="1" hangingPunct="1"/>
            <a:r>
              <a:rPr lang="en-GB" sz="2200" dirty="0" smtClean="0">
                <a:solidFill>
                  <a:srgbClr val="404040"/>
                </a:solidFill>
                <a:latin typeface="Arial" charset="0"/>
                <a:cs typeface="Arial" charset="0"/>
              </a:rPr>
              <a:t>On the first Sunday of Advent in 2011 the English speaking churches around the world began using a new edition of </a:t>
            </a:r>
            <a:r>
              <a:rPr lang="en-GB" sz="2200" i="1" dirty="0" smtClean="0">
                <a:solidFill>
                  <a:srgbClr val="404040"/>
                </a:solidFill>
                <a:latin typeface="Arial" charset="0"/>
                <a:cs typeface="Arial" charset="0"/>
              </a:rPr>
              <a:t>The Roman Missal. </a:t>
            </a:r>
          </a:p>
          <a:p>
            <a:pPr eaLnBrk="1" hangingPunct="1"/>
            <a:r>
              <a:rPr lang="en-GB" sz="2200" dirty="0" smtClean="0">
                <a:solidFill>
                  <a:srgbClr val="404040"/>
                </a:solidFill>
                <a:latin typeface="Arial" charset="0"/>
                <a:cs typeface="Arial" charset="0"/>
              </a:rPr>
              <a:t>This  edition or new translation pertains to the book of prayers that we use to celebrate the mass. Familiar prayers such as the Gloria and the Creed will have new words and phrases.  </a:t>
            </a:r>
          </a:p>
          <a:p>
            <a:pPr eaLnBrk="1" hangingPunct="1"/>
            <a:r>
              <a:rPr lang="en-GB" sz="2200" dirty="0" smtClean="0">
                <a:solidFill>
                  <a:srgbClr val="404040"/>
                </a:solidFill>
                <a:latin typeface="Arial" charset="0"/>
                <a:cs typeface="Arial" charset="0"/>
              </a:rPr>
              <a:t>This new translation will not affect the scripture readings, the Prayers of the Faithful, or the songs being sung. </a:t>
            </a:r>
          </a:p>
          <a:p>
            <a:pPr eaLnBrk="1" hangingPunct="1"/>
            <a:r>
              <a:rPr lang="en-CA" sz="2200" dirty="0" smtClean="0"/>
              <a:t>The </a:t>
            </a:r>
            <a:r>
              <a:rPr lang="en-CA" sz="2200" dirty="0"/>
              <a:t>new translation affects the words we </a:t>
            </a:r>
            <a:r>
              <a:rPr lang="en-CA" sz="2200" dirty="0" smtClean="0"/>
              <a:t>speak and </a:t>
            </a:r>
            <a:r>
              <a:rPr lang="en-CA" sz="2200" dirty="0"/>
              <a:t>sing at every Mass, and the prayers that the priest recites alone. </a:t>
            </a:r>
          </a:p>
          <a:p>
            <a:pPr eaLnBrk="1" hangingPunct="1"/>
            <a:endParaRPr lang="en-GB" sz="2400" dirty="0" smtClean="0">
              <a:solidFill>
                <a:srgbClr val="404040"/>
              </a:solidFill>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55776" y="188640"/>
            <a:ext cx="5902424" cy="1143000"/>
          </a:xfrm>
        </p:spPr>
        <p:txBody>
          <a:bodyPr/>
          <a:lstStyle/>
          <a:p>
            <a:r>
              <a:rPr lang="en-CA" dirty="0" smtClean="0"/>
              <a:t>Historical Information</a:t>
            </a:r>
            <a:endParaRPr lang="en-CA" dirty="0"/>
          </a:p>
        </p:txBody>
      </p:sp>
      <p:sp>
        <p:nvSpPr>
          <p:cNvPr id="5" name="Content Placeholder 4"/>
          <p:cNvSpPr>
            <a:spLocks noGrp="1"/>
          </p:cNvSpPr>
          <p:nvPr>
            <p:ph idx="1"/>
          </p:nvPr>
        </p:nvSpPr>
        <p:spPr>
          <a:xfrm>
            <a:off x="2483768" y="1268760"/>
            <a:ext cx="6336704" cy="4114800"/>
          </a:xfrm>
        </p:spPr>
        <p:txBody>
          <a:bodyPr/>
          <a:lstStyle/>
          <a:p>
            <a:r>
              <a:rPr lang="en-CA" sz="2400" dirty="0" smtClean="0"/>
              <a:t>In 1963, bishops from English speaking countries set up the International Commission on English in the Liturgy (ICEL). </a:t>
            </a:r>
          </a:p>
          <a:p>
            <a:pPr marL="0" indent="0">
              <a:buNone/>
            </a:pPr>
            <a:endParaRPr lang="en-CA" sz="2400" dirty="0" smtClean="0"/>
          </a:p>
          <a:p>
            <a:r>
              <a:rPr lang="en-CA" sz="2400" dirty="0" smtClean="0"/>
              <a:t>The Commission started to aid the bishops in their intention to implement the Vatican Council’s guide to use the vernacular language in the liturgy rather than the Latin language they had been using previously.  </a:t>
            </a:r>
            <a:endParaRPr lang="en-CA" sz="2400" dirty="0"/>
          </a:p>
        </p:txBody>
      </p:sp>
    </p:spTree>
    <p:extLst>
      <p:ext uri="{BB962C8B-B14F-4D97-AF65-F5344CB8AC3E}">
        <p14:creationId xmlns:p14="http://schemas.microsoft.com/office/powerpoint/2010/main" val="39041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5736" y="404664"/>
            <a:ext cx="6696744" cy="6048672"/>
          </a:xfrm>
        </p:spPr>
        <p:txBody>
          <a:bodyPr/>
          <a:lstStyle/>
          <a:p>
            <a:r>
              <a:rPr lang="en-CA" sz="2400" dirty="0" smtClean="0"/>
              <a:t>It is important to remember that the prayers of the Roman Catholic Church always originate in Latin and are then translated in the vernacular languages. </a:t>
            </a:r>
          </a:p>
          <a:p>
            <a:pPr marL="0" indent="0">
              <a:buNone/>
            </a:pPr>
            <a:r>
              <a:rPr lang="en-CA" sz="2400" dirty="0" smtClean="0"/>
              <a:t> </a:t>
            </a:r>
          </a:p>
          <a:p>
            <a:r>
              <a:rPr lang="en-CA" sz="2400" dirty="0" smtClean="0"/>
              <a:t>There have been three Latin editions of </a:t>
            </a:r>
            <a:r>
              <a:rPr lang="en-CA" sz="2400" i="1" dirty="0"/>
              <a:t>T</a:t>
            </a:r>
            <a:r>
              <a:rPr lang="en-CA" sz="2400" i="1" dirty="0" smtClean="0"/>
              <a:t>he Roman Missal</a:t>
            </a:r>
            <a:r>
              <a:rPr lang="en-CA" sz="2400" dirty="0" smtClean="0"/>
              <a:t>; the third edition of </a:t>
            </a:r>
            <a:r>
              <a:rPr lang="en-CA" sz="2400" i="1" dirty="0"/>
              <a:t>The Roman </a:t>
            </a:r>
            <a:r>
              <a:rPr lang="en-CA" sz="2400" i="1" dirty="0" smtClean="0"/>
              <a:t>Missal </a:t>
            </a:r>
            <a:r>
              <a:rPr lang="en-CA" sz="2400" dirty="0" smtClean="0"/>
              <a:t>was recently published in </a:t>
            </a:r>
            <a:r>
              <a:rPr lang="en-CA" sz="2400" dirty="0" smtClean="0">
                <a:solidFill>
                  <a:schemeClr val="bg2"/>
                </a:solidFill>
              </a:rPr>
              <a:t>2002. </a:t>
            </a:r>
          </a:p>
          <a:p>
            <a:pPr marL="0" indent="0">
              <a:buNone/>
            </a:pPr>
            <a:endParaRPr lang="en-CA" sz="2400" dirty="0" smtClean="0">
              <a:solidFill>
                <a:schemeClr val="bg2"/>
              </a:solidFill>
            </a:endParaRPr>
          </a:p>
          <a:p>
            <a:r>
              <a:rPr lang="en-CA" sz="2400" dirty="0" smtClean="0">
                <a:solidFill>
                  <a:schemeClr val="bg2"/>
                </a:solidFill>
              </a:rPr>
              <a:t>The Canadian </a:t>
            </a:r>
            <a:r>
              <a:rPr lang="en-GB" sz="2400" dirty="0" smtClean="0">
                <a:solidFill>
                  <a:schemeClr val="bg2"/>
                </a:solidFill>
                <a:latin typeface="Arial" charset="0"/>
                <a:cs typeface="Arial" charset="0"/>
              </a:rPr>
              <a:t>Translation </a:t>
            </a:r>
            <a:r>
              <a:rPr lang="en-GB" sz="2400" dirty="0">
                <a:solidFill>
                  <a:schemeClr val="bg2"/>
                </a:solidFill>
                <a:latin typeface="Arial" charset="0"/>
                <a:cs typeface="Arial" charset="0"/>
              </a:rPr>
              <a:t>by ICEL </a:t>
            </a:r>
            <a:r>
              <a:rPr lang="en-GB" sz="2400" dirty="0" smtClean="0">
                <a:solidFill>
                  <a:schemeClr val="bg2"/>
                </a:solidFill>
                <a:latin typeface="Arial" charset="0"/>
                <a:cs typeface="Arial" charset="0"/>
              </a:rPr>
              <a:t>was finally </a:t>
            </a:r>
            <a:r>
              <a:rPr lang="en-GB" sz="2400" dirty="0">
                <a:solidFill>
                  <a:schemeClr val="bg2"/>
                </a:solidFill>
                <a:latin typeface="Arial" charset="0"/>
                <a:cs typeface="Arial" charset="0"/>
              </a:rPr>
              <a:t>approved </a:t>
            </a:r>
            <a:r>
              <a:rPr lang="en-GB" sz="2400" dirty="0" smtClean="0">
                <a:solidFill>
                  <a:schemeClr val="bg2"/>
                </a:solidFill>
                <a:latin typeface="Arial" charset="0"/>
                <a:cs typeface="Arial" charset="0"/>
              </a:rPr>
              <a:t>on August 15, 2011.</a:t>
            </a:r>
            <a:endParaRPr lang="en-GB" sz="2400" dirty="0">
              <a:solidFill>
                <a:schemeClr val="bg2"/>
              </a:solidFill>
              <a:latin typeface="Arial" charset="0"/>
              <a:cs typeface="Arial" charset="0"/>
            </a:endParaRPr>
          </a:p>
          <a:p>
            <a:pPr marL="0" indent="0">
              <a:buNone/>
            </a:pPr>
            <a:endParaRPr lang="en-CA" dirty="0"/>
          </a:p>
        </p:txBody>
      </p:sp>
    </p:spTree>
    <p:extLst>
      <p:ext uri="{BB962C8B-B14F-4D97-AF65-F5344CB8AC3E}">
        <p14:creationId xmlns:p14="http://schemas.microsoft.com/office/powerpoint/2010/main" val="4101972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5736" y="404664"/>
            <a:ext cx="6696744" cy="6048672"/>
          </a:xfrm>
        </p:spPr>
        <p:txBody>
          <a:bodyPr/>
          <a:lstStyle/>
          <a:p>
            <a:r>
              <a:rPr lang="en-CA" sz="2400" dirty="0" smtClean="0"/>
              <a:t>The goal of this translation is to faithfully and accurately translate the Latin without paraphrasing it. </a:t>
            </a:r>
          </a:p>
          <a:p>
            <a:pPr marL="0" indent="0">
              <a:buNone/>
            </a:pPr>
            <a:r>
              <a:rPr lang="en-CA" sz="2400" dirty="0" smtClean="0"/>
              <a:t> </a:t>
            </a:r>
          </a:p>
          <a:p>
            <a:r>
              <a:rPr lang="en-CA" sz="2400" dirty="0" smtClean="0"/>
              <a:t>The new translation has been done to remain faithful to the Latin text. </a:t>
            </a:r>
          </a:p>
          <a:p>
            <a:endParaRPr lang="en-CA" sz="2400" dirty="0" smtClean="0"/>
          </a:p>
          <a:p>
            <a:r>
              <a:rPr lang="en-CA" sz="2400" dirty="0" smtClean="0"/>
              <a:t>As you say and hear the new words, it is hoped you will appreciate even more the value of the faith that has been passed on to you through this new prayer language.</a:t>
            </a:r>
            <a:endParaRPr lang="en-CA" sz="2400" dirty="0"/>
          </a:p>
        </p:txBody>
      </p:sp>
    </p:spTree>
    <p:extLst>
      <p:ext uri="{BB962C8B-B14F-4D97-AF65-F5344CB8AC3E}">
        <p14:creationId xmlns:p14="http://schemas.microsoft.com/office/powerpoint/2010/main" val="4178677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68538" y="-99392"/>
            <a:ext cx="6624637" cy="1008286"/>
          </a:xfrm>
        </p:spPr>
        <p:txBody>
          <a:bodyPr/>
          <a:lstStyle/>
          <a:p>
            <a:pPr algn="l" eaLnBrk="1" hangingPunct="1">
              <a:defRPr/>
            </a:pPr>
            <a:r>
              <a:rPr lang="en-GB" dirty="0" smtClean="0"/>
              <a:t>Why is this being done?</a:t>
            </a:r>
          </a:p>
        </p:txBody>
      </p:sp>
      <p:sp>
        <p:nvSpPr>
          <p:cNvPr id="15363" name="Rectangle 3"/>
          <p:cNvSpPr>
            <a:spLocks noGrp="1" noChangeArrowheads="1"/>
          </p:cNvSpPr>
          <p:nvPr>
            <p:ph type="body" idx="1"/>
          </p:nvPr>
        </p:nvSpPr>
        <p:spPr>
          <a:xfrm>
            <a:off x="2339752" y="980728"/>
            <a:ext cx="6480720" cy="4114800"/>
          </a:xfrm>
        </p:spPr>
        <p:txBody>
          <a:bodyPr/>
          <a:lstStyle/>
          <a:p>
            <a:pPr marL="0" indent="0" eaLnBrk="1" hangingPunct="1">
              <a:buNone/>
            </a:pPr>
            <a:r>
              <a:rPr lang="en-GB" sz="2400" dirty="0" smtClean="0">
                <a:solidFill>
                  <a:srgbClr val="404040"/>
                </a:solidFill>
                <a:latin typeface="Arial" charset="0"/>
                <a:cs typeface="Arial" charset="0"/>
              </a:rPr>
              <a:t>This new translation is more faithful to the Latin text: </a:t>
            </a:r>
          </a:p>
          <a:p>
            <a:pPr marL="609600" indent="-609600" eaLnBrk="1" hangingPunct="1"/>
            <a:r>
              <a:rPr lang="en-GB" sz="1600" dirty="0" smtClean="0">
                <a:solidFill>
                  <a:srgbClr val="404040"/>
                </a:solidFill>
                <a:latin typeface="Arial" charset="0"/>
                <a:cs typeface="Arial" charset="0"/>
              </a:rPr>
              <a:t>Imagine taking a Shakespearean text &amp; “translating” it so that it is written in modern English.  As English is an evolving, as a living language, this translation would need updating and changing to keep it fresh and current.  So it is with the Mass.</a:t>
            </a:r>
          </a:p>
          <a:p>
            <a:pPr marL="609600" indent="-609600" eaLnBrk="1" hangingPunct="1"/>
            <a:r>
              <a:rPr lang="en-GB" sz="1600" dirty="0" smtClean="0">
                <a:solidFill>
                  <a:srgbClr val="404040"/>
                </a:solidFill>
                <a:latin typeface="Arial" charset="0"/>
                <a:cs typeface="Arial" charset="0"/>
              </a:rPr>
              <a:t>Have you ever seen a movie based on your favourite book? You may have experienced  some disappointment in the translation. Since the movie has to be shorter than the book – characters would have to be omitted, some of your favourite scenes or dialogue would have been eliminated and maybe they altered the ending.  You might have thought of ways you could have reworked the movie to include those things missing from the book</a:t>
            </a:r>
            <a:r>
              <a:rPr lang="en-GB" sz="1800" dirty="0" smtClean="0">
                <a:solidFill>
                  <a:srgbClr val="404040"/>
                </a:solidFill>
                <a:latin typeface="Arial" charset="0"/>
                <a:cs typeface="Arial" charset="0"/>
              </a:rPr>
              <a:t>. </a:t>
            </a:r>
          </a:p>
          <a:p>
            <a:pPr marL="0" indent="0" eaLnBrk="1" hangingPunct="1">
              <a:buNone/>
            </a:pPr>
            <a:r>
              <a:rPr lang="en-GB" sz="2400" dirty="0" smtClean="0">
                <a:solidFill>
                  <a:srgbClr val="404040"/>
                </a:solidFill>
                <a:latin typeface="Arial" charset="0"/>
                <a:cs typeface="Arial" charset="0"/>
              </a:rPr>
              <a:t>That is the kind of improvement the new translation wanted to accomplish. After a reassessment of the original text, its goal was to make the translation better.</a:t>
            </a:r>
            <a:endParaRPr lang="en-GB" sz="3600" dirty="0" smtClean="0">
              <a:solidFill>
                <a:srgbClr val="404040"/>
              </a:solidFill>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55875" y="260350"/>
            <a:ext cx="5902325" cy="803275"/>
          </a:xfrm>
        </p:spPr>
        <p:txBody>
          <a:bodyPr/>
          <a:lstStyle/>
          <a:p>
            <a:pPr algn="l" eaLnBrk="1" hangingPunct="1">
              <a:defRPr/>
            </a:pPr>
            <a:r>
              <a:rPr lang="en-GB" dirty="0" smtClean="0"/>
              <a:t>Challenges we will face:</a:t>
            </a:r>
          </a:p>
        </p:txBody>
      </p:sp>
      <p:sp>
        <p:nvSpPr>
          <p:cNvPr id="17411" name="Rectangle 3"/>
          <p:cNvSpPr>
            <a:spLocks noGrp="1" noChangeArrowheads="1"/>
          </p:cNvSpPr>
          <p:nvPr>
            <p:ph type="body" idx="1"/>
          </p:nvPr>
        </p:nvSpPr>
        <p:spPr>
          <a:xfrm>
            <a:off x="2555875" y="1125538"/>
            <a:ext cx="5902325" cy="4114800"/>
          </a:xfrm>
        </p:spPr>
        <p:txBody>
          <a:bodyPr/>
          <a:lstStyle/>
          <a:p>
            <a:pPr marL="609600" indent="-609600" eaLnBrk="1" hangingPunct="1"/>
            <a:r>
              <a:rPr lang="en-GB" smtClean="0">
                <a:solidFill>
                  <a:srgbClr val="404040"/>
                </a:solidFill>
                <a:latin typeface="Arial" charset="0"/>
                <a:cs typeface="Arial" charset="0"/>
              </a:rPr>
              <a:t>Re-learning old texts</a:t>
            </a:r>
          </a:p>
          <a:p>
            <a:pPr marL="609600" indent="-609600" eaLnBrk="1" hangingPunct="1"/>
            <a:r>
              <a:rPr lang="en-GB" smtClean="0">
                <a:solidFill>
                  <a:srgbClr val="404040"/>
                </a:solidFill>
                <a:latin typeface="Arial" charset="0"/>
                <a:cs typeface="Arial" charset="0"/>
              </a:rPr>
              <a:t>The theological concepts may be unfamiliar</a:t>
            </a:r>
          </a:p>
          <a:p>
            <a:pPr marL="609600" indent="-609600" eaLnBrk="1" hangingPunct="1"/>
            <a:r>
              <a:rPr lang="en-GB" smtClean="0">
                <a:solidFill>
                  <a:srgbClr val="404040"/>
                </a:solidFill>
                <a:latin typeface="Arial" charset="0"/>
                <a:cs typeface="Arial" charset="0"/>
              </a:rPr>
              <a:t>The scriptural references may be unfamiliar or be considered inconsequential</a:t>
            </a:r>
          </a:p>
          <a:p>
            <a:pPr marL="609600" indent="-609600" eaLnBrk="1" hangingPunct="1"/>
            <a:r>
              <a:rPr lang="en-GB" smtClean="0">
                <a:solidFill>
                  <a:srgbClr val="404040"/>
                </a:solidFill>
                <a:latin typeface="Arial" charset="0"/>
                <a:cs typeface="Arial" charset="0"/>
              </a:rPr>
              <a:t>The language of the Mass will not always be precisely as we usually use English day to day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188640"/>
            <a:ext cx="6840760" cy="1143000"/>
          </a:xfrm>
        </p:spPr>
        <p:txBody>
          <a:bodyPr/>
          <a:lstStyle/>
          <a:p>
            <a:r>
              <a:rPr lang="en-CA" dirty="0" smtClean="0"/>
              <a:t>Where does this </a:t>
            </a:r>
            <a:br>
              <a:rPr lang="en-CA" dirty="0" smtClean="0"/>
            </a:br>
            <a:r>
              <a:rPr lang="en-CA" dirty="0" smtClean="0"/>
              <a:t>language come from?</a:t>
            </a:r>
            <a:endParaRPr lang="en-CA" dirty="0"/>
          </a:p>
        </p:txBody>
      </p:sp>
      <p:sp>
        <p:nvSpPr>
          <p:cNvPr id="3" name="Content Placeholder 2"/>
          <p:cNvSpPr>
            <a:spLocks noGrp="1"/>
          </p:cNvSpPr>
          <p:nvPr>
            <p:ph idx="1"/>
          </p:nvPr>
        </p:nvSpPr>
        <p:spPr>
          <a:xfrm>
            <a:off x="2195736" y="1628800"/>
            <a:ext cx="6624736" cy="4114800"/>
          </a:xfrm>
        </p:spPr>
        <p:txBody>
          <a:bodyPr/>
          <a:lstStyle/>
          <a:p>
            <a:r>
              <a:rPr lang="en-CA" sz="2800" dirty="0">
                <a:solidFill>
                  <a:schemeClr val="bg2"/>
                </a:solidFill>
              </a:rPr>
              <a:t>The words of the Mass often refers us back to the Scriptures. </a:t>
            </a:r>
          </a:p>
          <a:p>
            <a:r>
              <a:rPr lang="en-CA" sz="2800" dirty="0" smtClean="0">
                <a:solidFill>
                  <a:schemeClr val="bg2"/>
                </a:solidFill>
              </a:rPr>
              <a:t>The </a:t>
            </a:r>
            <a:r>
              <a:rPr lang="en-CA" sz="2800" dirty="0">
                <a:solidFill>
                  <a:schemeClr val="bg2"/>
                </a:solidFill>
              </a:rPr>
              <a:t>new translation will help you better connect the words of the Mass to the Scripture readings.  </a:t>
            </a:r>
            <a:endParaRPr lang="en-CA" sz="2800" dirty="0" smtClean="0">
              <a:solidFill>
                <a:schemeClr val="bg2"/>
              </a:solidFill>
            </a:endParaRPr>
          </a:p>
          <a:p>
            <a:r>
              <a:rPr lang="en-CA" sz="2800" dirty="0" smtClean="0">
                <a:solidFill>
                  <a:schemeClr val="bg2"/>
                </a:solidFill>
              </a:rPr>
              <a:t>You </a:t>
            </a:r>
            <a:r>
              <a:rPr lang="en-CA" sz="2800" dirty="0">
                <a:solidFill>
                  <a:schemeClr val="bg2"/>
                </a:solidFill>
              </a:rPr>
              <a:t>will see more clearly that the traditional words we use for prayer arise from expressions in the Word of God.  </a:t>
            </a:r>
            <a:endParaRPr lang="en-CA" sz="2800" dirty="0"/>
          </a:p>
        </p:txBody>
      </p:sp>
    </p:spTree>
    <p:extLst>
      <p:ext uri="{BB962C8B-B14F-4D97-AF65-F5344CB8AC3E}">
        <p14:creationId xmlns:p14="http://schemas.microsoft.com/office/powerpoint/2010/main" val="1790290267"/>
      </p:ext>
    </p:extLst>
  </p:cSld>
  <p:clrMapOvr>
    <a:masterClrMapping/>
  </p:clrMapOvr>
  <p:timing>
    <p:tnLst>
      <p:par>
        <p:cTn id="1" dur="indefinite" restart="never" nodeType="tmRoot"/>
      </p:par>
    </p:tnLst>
  </p:timing>
</p:sld>
</file>

<file path=ppt/theme/theme1.xml><?xml version="1.0" encoding="utf-8"?>
<a:theme xmlns:a="http://schemas.openxmlformats.org/drawingml/2006/main" name="GIRM PP template">
  <a:themeElements>
    <a:clrScheme name="GIRM PP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GIRM PP template">
      <a:majorFont>
        <a:latin typeface="Papyrus"/>
        <a:ea typeface=""/>
        <a:cs typeface=""/>
      </a:majorFont>
      <a:minorFont>
        <a:latin typeface="Opu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GIRM PP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IRM PP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IRM PP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IRM PP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IRM PP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IRM PP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IRM PP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IRM PP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IRM PP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IRM PP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IRM PP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IRM PP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1485</TotalTime>
  <Words>1254</Words>
  <Application>Microsoft Office PowerPoint</Application>
  <PresentationFormat>On-screen Show (4:3)</PresentationFormat>
  <Paragraphs>126</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Papyrus</vt:lpstr>
      <vt:lpstr>Times</vt:lpstr>
      <vt:lpstr>Times New Roman</vt:lpstr>
      <vt:lpstr>Calibri</vt:lpstr>
      <vt:lpstr>GIRM PP template</vt:lpstr>
      <vt:lpstr>Introducing the  new edition   of the Roman Missal</vt:lpstr>
      <vt:lpstr>Changes!</vt:lpstr>
      <vt:lpstr>Why are we changing?</vt:lpstr>
      <vt:lpstr>Historical Information</vt:lpstr>
      <vt:lpstr>PowerPoint Presentation</vt:lpstr>
      <vt:lpstr>PowerPoint Presentation</vt:lpstr>
      <vt:lpstr>Why is this being done?</vt:lpstr>
      <vt:lpstr>Challenges we will face:</vt:lpstr>
      <vt:lpstr>Where does this  language come from?</vt:lpstr>
      <vt:lpstr>Scripture Scavenger Hunt</vt:lpstr>
      <vt:lpstr>PowerPoint Presentation</vt:lpstr>
      <vt:lpstr>PowerPoint Presentation</vt:lpstr>
      <vt:lpstr>PowerPoint Presentation</vt:lpstr>
      <vt:lpstr>PowerPoint Presentation</vt:lpstr>
    </vt:vector>
  </TitlesOfParts>
  <Company>뿿짠ࡻ판؁郐Ȱ珬뿿��</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the  General Instruction  of the Roman Missal</dc:title>
  <dc:creator>Martin Foster</dc:creator>
  <cp:lastModifiedBy>Gary Gylander</cp:lastModifiedBy>
  <cp:revision>96</cp:revision>
  <cp:lastPrinted>2005-02-08T07:17:31Z</cp:lastPrinted>
  <dcterms:created xsi:type="dcterms:W3CDTF">2005-02-05T17:55:56Z</dcterms:created>
  <dcterms:modified xsi:type="dcterms:W3CDTF">2011-12-04T21:17:58Z</dcterms:modified>
</cp:coreProperties>
</file>